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72" r:id="rId14"/>
    <p:sldId id="273" r:id="rId15"/>
    <p:sldId id="274" r:id="rId16"/>
    <p:sldId id="275" r:id="rId17"/>
    <p:sldId id="347"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6505A-537C-470F-B3F1-9AF27137DCA6}" type="datetimeFigureOut">
              <a:rPr lang="zh-CN" altLang="en-US" smtClean="0"/>
              <a:t>2021/4/19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7E4F43-44BB-4291-97A9-133AB72B2065}" type="slidenum">
              <a:rPr lang="zh-CN" altLang="en-US" smtClean="0"/>
              <a:t>‹#›</a:t>
            </a:fld>
            <a:endParaRPr lang="zh-CN" altLang="en-US"/>
          </a:p>
        </p:txBody>
      </p:sp>
    </p:spTree>
    <p:extLst>
      <p:ext uri="{BB962C8B-B14F-4D97-AF65-F5344CB8AC3E}">
        <p14:creationId xmlns:p14="http://schemas.microsoft.com/office/powerpoint/2010/main" val="387820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6</a:t>
            </a:fld>
            <a:endParaRPr lang="en-US" altLang="zh-CN"/>
          </a:p>
        </p:txBody>
      </p:sp>
    </p:spTree>
    <p:extLst>
      <p:ext uri="{BB962C8B-B14F-4D97-AF65-F5344CB8AC3E}">
        <p14:creationId xmlns:p14="http://schemas.microsoft.com/office/powerpoint/2010/main" val="1712731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18</a:t>
            </a:fld>
            <a:endParaRPr lang="en-US" altLang="zh-CN"/>
          </a:p>
        </p:txBody>
      </p:sp>
    </p:spTree>
    <p:extLst>
      <p:ext uri="{BB962C8B-B14F-4D97-AF65-F5344CB8AC3E}">
        <p14:creationId xmlns:p14="http://schemas.microsoft.com/office/powerpoint/2010/main" val="24905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42</a:t>
            </a:fld>
            <a:endParaRPr lang="en-US" altLang="zh-CN"/>
          </a:p>
        </p:txBody>
      </p:sp>
    </p:spTree>
    <p:extLst>
      <p:ext uri="{BB962C8B-B14F-4D97-AF65-F5344CB8AC3E}">
        <p14:creationId xmlns:p14="http://schemas.microsoft.com/office/powerpoint/2010/main" val="7245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297769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201094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111868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88969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650756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3069087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136676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3850089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173431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3442157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FE1414F-59BB-45AD-8855-829ED93ED9E3}" type="datetimeFigureOut">
              <a:rPr lang="zh-CN" altLang="en-US" smtClean="0"/>
              <a:t>2021/4/19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105274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1414F-59BB-45AD-8855-829ED93ED9E3}" type="datetimeFigureOut">
              <a:rPr lang="zh-CN" altLang="en-US" smtClean="0"/>
              <a:t>2021/4/19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31A3F-89FA-4C5B-AD41-32FF1C62090E}" type="slidenum">
              <a:rPr lang="zh-CN" altLang="en-US" smtClean="0"/>
              <a:t>‹#›</a:t>
            </a:fld>
            <a:endParaRPr lang="zh-CN" altLang="en-US"/>
          </a:p>
        </p:txBody>
      </p:sp>
    </p:spTree>
    <p:extLst>
      <p:ext uri="{BB962C8B-B14F-4D97-AF65-F5344CB8AC3E}">
        <p14:creationId xmlns:p14="http://schemas.microsoft.com/office/powerpoint/2010/main" val="982128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2.wmf"/><Relationship Id="rId5" Type="http://schemas.openxmlformats.org/officeDocument/2006/relationships/oleObject" Target="../embeddings/oleObject7.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oleObject" Target="../embeddings/oleObject10.bin"/><Relationship Id="rId7"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0.wmf"/><Relationship Id="rId5" Type="http://schemas.openxmlformats.org/officeDocument/2006/relationships/oleObject" Target="../embeddings/oleObject11.bin"/><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4.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2.wmf"/><Relationship Id="rId5" Type="http://schemas.openxmlformats.org/officeDocument/2006/relationships/oleObject" Target="../embeddings/oleObject18.bin"/><Relationship Id="rId4" Type="http://schemas.openxmlformats.org/officeDocument/2006/relationships/image" Target="../media/image31.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audio" Target="../media/audio1.wav"/><Relationship Id="rId7"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33.wmf"/><Relationship Id="rId4" Type="http://schemas.openxmlformats.org/officeDocument/2006/relationships/oleObject" Target="../embeddings/oleObject19.bin"/><Relationship Id="rId9" Type="http://schemas.openxmlformats.org/officeDocument/2006/relationships/image" Target="../media/image35.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43.wmf"/><Relationship Id="rId2" Type="http://schemas.openxmlformats.org/officeDocument/2006/relationships/slideLayout" Target="../slideLayouts/slideLayout7.xml"/><Relationship Id="rId16" Type="http://schemas.openxmlformats.org/officeDocument/2006/relationships/image" Target="../media/image45.wmf"/><Relationship Id="rId1" Type="http://schemas.openxmlformats.org/officeDocument/2006/relationships/vmlDrawing" Target="../drawings/vmlDrawing12.vml"/><Relationship Id="rId6" Type="http://schemas.openxmlformats.org/officeDocument/2006/relationships/image" Target="../media/image40.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25.bin"/><Relationship Id="rId14" Type="http://schemas.openxmlformats.org/officeDocument/2006/relationships/image" Target="../media/image44.wmf"/></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0.wmf"/><Relationship Id="rId5" Type="http://schemas.openxmlformats.org/officeDocument/2006/relationships/oleObject" Target="../embeddings/oleObject30.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3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70.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7.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36.bin"/><Relationship Id="rId14" Type="http://schemas.openxmlformats.org/officeDocument/2006/relationships/image" Target="../media/image7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72.wmf"/></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5.wmf"/><Relationship Id="rId5" Type="http://schemas.openxmlformats.org/officeDocument/2006/relationships/oleObject" Target="../embeddings/oleObject4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99.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06.wmf"/></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14.wmf"/><Relationship Id="rId5" Type="http://schemas.openxmlformats.org/officeDocument/2006/relationships/oleObject" Target="../embeddings/oleObject47.bin"/><Relationship Id="rId4" Type="http://schemas.openxmlformats.org/officeDocument/2006/relationships/image" Target="../media/image113.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16.wmf"/></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20.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22.wmf"/><Relationship Id="rId5" Type="http://schemas.openxmlformats.org/officeDocument/2006/relationships/oleObject" Target="../embeddings/oleObject52.bin"/><Relationship Id="rId4" Type="http://schemas.openxmlformats.org/officeDocument/2006/relationships/image" Target="../media/image121.w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wmf"/><Relationship Id="rId4"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123.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124.png"/><Relationship Id="rId4" Type="http://schemas.openxmlformats.org/officeDocument/2006/relationships/image" Target="../media/image124.wmf"/></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6.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56.bin"/><Relationship Id="rId5" Type="http://schemas.openxmlformats.org/officeDocument/2006/relationships/image" Target="../media/image125.wmf"/><Relationship Id="rId4" Type="http://schemas.openxmlformats.org/officeDocument/2006/relationships/oleObject" Target="../embeddings/oleObject55.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28.wmf"/><Relationship Id="rId5" Type="http://schemas.openxmlformats.org/officeDocument/2006/relationships/oleObject" Target="../embeddings/oleObject58.bin"/><Relationship Id="rId4" Type="http://schemas.openxmlformats.org/officeDocument/2006/relationships/image" Target="../media/image127.wmf"/></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132.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33.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107950" y="321830"/>
            <a:ext cx="3924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a:spcBef>
                <a:spcPct val="0"/>
              </a:spcBef>
              <a:buClrTx/>
              <a:buSzTx/>
              <a:buFontTx/>
              <a:buNone/>
            </a:pPr>
            <a:r>
              <a:rPr lang="zh-CN" altLang="en-US" sz="3200" dirty="0" smtClean="0">
                <a:solidFill>
                  <a:srgbClr val="FF0000"/>
                </a:solidFill>
                <a:latin typeface="微软雅黑" panose="020B0503020204020204" pitchFamily="34" charset="-122"/>
                <a:ea typeface="微软雅黑" panose="020B0503020204020204" pitchFamily="34" charset="-122"/>
              </a:rPr>
              <a:t>第</a:t>
            </a:r>
            <a:r>
              <a:rPr lang="en-US" altLang="zh-CN" sz="3200" dirty="0" smtClean="0">
                <a:solidFill>
                  <a:srgbClr val="FF0000"/>
                </a:solidFill>
                <a:latin typeface="微软雅黑" panose="020B0503020204020204" pitchFamily="34" charset="-122"/>
                <a:ea typeface="微软雅黑" panose="020B0503020204020204" pitchFamily="34" charset="-122"/>
              </a:rPr>
              <a:t>6</a:t>
            </a:r>
            <a:r>
              <a:rPr lang="zh-CN" altLang="en-US" sz="3200" dirty="0" smtClean="0">
                <a:solidFill>
                  <a:srgbClr val="FF0000"/>
                </a:solidFill>
                <a:latin typeface="微软雅黑" panose="020B0503020204020204" pitchFamily="34" charset="-122"/>
                <a:ea typeface="微软雅黑" panose="020B0503020204020204" pitchFamily="34" charset="-122"/>
              </a:rPr>
              <a:t>章 图像平滑</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bwMode="auto">
          <a:xfrm>
            <a:off x="523875" y="1038337"/>
            <a:ext cx="2173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32" tIns="45716" rIns="91432" bIns="45716">
            <a:spAutoFit/>
          </a:bodyPr>
          <a:lstStyle>
            <a:lvl1pPr marL="96838"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20000"/>
              </a:spcBef>
              <a:buClr>
                <a:srgbClr val="7000C8"/>
              </a:buClr>
              <a:buSzPct val="75000"/>
              <a:buFont typeface="Wingdings" pitchFamily="2" charset="2"/>
              <a:buNone/>
            </a:pPr>
            <a:r>
              <a:rPr lang="zh-CN" altLang="en-US" dirty="0">
                <a:solidFill>
                  <a:srgbClr val="0000FF"/>
                </a:solidFill>
                <a:latin typeface="宋体" pitchFamily="2" charset="-122"/>
              </a:rPr>
              <a:t>问题的提出：</a:t>
            </a:r>
          </a:p>
        </p:txBody>
      </p:sp>
      <p:sp>
        <p:nvSpPr>
          <p:cNvPr id="6" name="Rectangle 3"/>
          <p:cNvSpPr txBox="1">
            <a:spLocks noChangeArrowheads="1"/>
          </p:cNvSpPr>
          <p:nvPr/>
        </p:nvSpPr>
        <p:spPr bwMode="auto">
          <a:xfrm>
            <a:off x="523875" y="1608311"/>
            <a:ext cx="11044670" cy="360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91432" tIns="45716" rIns="91432" bIns="45716">
            <a:spAutoFit/>
          </a:bodyPr>
          <a:lstStyle>
            <a:defPPr>
              <a:defRPr lang="zh-CN"/>
            </a:defPPr>
            <a:lvl1pPr marL="455613" indent="-357188" eaLnBrk="0" hangingPunct="0">
              <a:spcBef>
                <a:spcPct val="20000"/>
              </a:spcBef>
              <a:buClr>
                <a:srgbClr val="7000C8"/>
              </a:buClr>
              <a:buSzPct val="75000"/>
              <a:buFont typeface="Wingdings" pitchFamily="2" charset="2"/>
              <a:buChar char="n"/>
              <a:defRPr sz="2200">
                <a:latin typeface="楷体" pitchFamily="49" charset="-122"/>
                <a:ea typeface="楷体" pitchFamily="49" charset="-122"/>
              </a:defRPr>
            </a:lvl1pPr>
          </a:lstStyle>
          <a:p>
            <a:pPr eaLnBrk="1" hangingPunct="1">
              <a:lnSpc>
                <a:spcPct val="120000"/>
              </a:lnSpc>
              <a:spcAft>
                <a:spcPts val="600"/>
              </a:spcAft>
              <a:buClr>
                <a:srgbClr val="7030A0"/>
              </a:buClr>
            </a:pPr>
            <a:r>
              <a:rPr lang="zh-CN" altLang="en-US" sz="3600" dirty="0" smtClean="0">
                <a:cs typeface="Times New Roman" panose="02020603050405020304" pitchFamily="18" charset="0"/>
              </a:rPr>
              <a:t>一幅图像，常常不仅包括我们感兴趣的目标物体，同时也包含一些噪声或干扰，这是由于</a:t>
            </a:r>
            <a:r>
              <a:rPr lang="zh-CN" altLang="zh-CN" sz="3600" dirty="0" smtClean="0">
                <a:cs typeface="Times New Roman" panose="02020603050405020304" pitchFamily="18" charset="0"/>
              </a:rPr>
              <a:t>在</a:t>
            </a:r>
            <a:r>
              <a:rPr lang="zh-CN" altLang="zh-CN" sz="3600" dirty="0">
                <a:cs typeface="Times New Roman" panose="02020603050405020304" pitchFamily="18" charset="0"/>
              </a:rPr>
              <a:t>图像的获取、传输和存储过程</a:t>
            </a:r>
            <a:r>
              <a:rPr lang="zh-CN" altLang="zh-CN" sz="3600" dirty="0" smtClean="0">
                <a:cs typeface="Times New Roman" panose="02020603050405020304" pitchFamily="18" charset="0"/>
              </a:rPr>
              <a:t>中</a:t>
            </a:r>
            <a:r>
              <a:rPr lang="zh-CN" altLang="en-US" sz="3600" dirty="0" smtClean="0">
                <a:cs typeface="Times New Roman" panose="02020603050405020304" pitchFamily="18" charset="0"/>
              </a:rPr>
              <a:t>，</a:t>
            </a:r>
            <a:r>
              <a:rPr lang="zh-CN" altLang="zh-CN" sz="3600" dirty="0" smtClean="0">
                <a:cs typeface="Times New Roman" panose="02020603050405020304" pitchFamily="18" charset="0"/>
              </a:rPr>
              <a:t>受到</a:t>
            </a:r>
            <a:r>
              <a:rPr lang="zh-CN" altLang="zh-CN" sz="3600" dirty="0">
                <a:cs typeface="Times New Roman" panose="02020603050405020304" pitchFamily="18" charset="0"/>
              </a:rPr>
              <a:t>各种噪声的干扰和影响，使图像质量下降</a:t>
            </a:r>
            <a:r>
              <a:rPr lang="zh-CN" altLang="en-US" sz="3600" dirty="0" smtClean="0">
                <a:cs typeface="Times New Roman" panose="02020603050405020304" pitchFamily="18" charset="0"/>
              </a:rPr>
              <a:t>。</a:t>
            </a:r>
            <a:endParaRPr lang="en-US" altLang="zh-CN" sz="3600" dirty="0" smtClean="0">
              <a:cs typeface="Times New Roman" panose="02020603050405020304" pitchFamily="18" charset="0"/>
            </a:endParaRPr>
          </a:p>
          <a:p>
            <a:pPr eaLnBrk="1" hangingPunct="1">
              <a:lnSpc>
                <a:spcPct val="120000"/>
              </a:lnSpc>
              <a:spcAft>
                <a:spcPts val="600"/>
              </a:spcAft>
              <a:buClr>
                <a:srgbClr val="7030A0"/>
              </a:buClr>
            </a:pPr>
            <a:r>
              <a:rPr lang="zh-CN" altLang="en-US" sz="3600" dirty="0" smtClean="0">
                <a:solidFill>
                  <a:srgbClr val="0000CC"/>
                </a:solidFill>
                <a:cs typeface="Times New Roman" panose="02020603050405020304" pitchFamily="18" charset="0"/>
              </a:rPr>
              <a:t>如何能够衰减或去除噪声？</a:t>
            </a:r>
            <a:endParaRPr lang="en-US" altLang="zh-CN" sz="3600" dirty="0">
              <a:solidFill>
                <a:srgbClr val="0000CC"/>
              </a:solidFill>
              <a:cs typeface="Times New Roman" panose="02020603050405020304" pitchFamily="18" charset="0"/>
            </a:endParaRPr>
          </a:p>
        </p:txBody>
      </p:sp>
    </p:spTree>
    <p:extLst>
      <p:ext uri="{BB962C8B-B14F-4D97-AF65-F5344CB8AC3E}">
        <p14:creationId xmlns:p14="http://schemas.microsoft.com/office/powerpoint/2010/main" val="1704085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6.1.2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图像噪声的数学模型</a:t>
            </a:r>
          </a:p>
        </p:txBody>
      </p:sp>
      <p:sp>
        <p:nvSpPr>
          <p:cNvPr id="4" name="Rectangle 2"/>
          <p:cNvSpPr txBox="1">
            <a:spLocks noChangeArrowheads="1"/>
          </p:cNvSpPr>
          <p:nvPr/>
        </p:nvSpPr>
        <p:spPr bwMode="auto">
          <a:xfrm>
            <a:off x="7841030" y="933434"/>
            <a:ext cx="2521224"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图像中的噪声</a:t>
            </a:r>
          </a:p>
        </p:txBody>
      </p:sp>
      <p:sp>
        <p:nvSpPr>
          <p:cNvPr id="6" name="矩形 5"/>
          <p:cNvSpPr/>
          <p:nvPr/>
        </p:nvSpPr>
        <p:spPr>
          <a:xfrm>
            <a:off x="2171927" y="1729414"/>
            <a:ext cx="7852635" cy="875881"/>
          </a:xfrm>
          <a:prstGeom prst="rect">
            <a:avLst/>
          </a:prstGeom>
        </p:spPr>
        <p:txBody>
          <a:bodyPr wrap="square">
            <a:spAutoFit/>
          </a:bodyPr>
          <a:lstStyle/>
          <a:p>
            <a:pPr marL="437369" indent="-437369">
              <a:spcBef>
                <a:spcPts val="255"/>
              </a:spcBef>
              <a:spcAft>
                <a:spcPts val="255"/>
              </a:spcAft>
              <a:buClr>
                <a:srgbClr val="7030A0"/>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rPr>
              <a:t>函数</a:t>
            </a:r>
          </a:p>
          <a:p>
            <a:pPr>
              <a:spcBef>
                <a:spcPts val="255"/>
              </a:spcBef>
              <a:spcAft>
                <a:spcPts val="255"/>
              </a:spcAft>
            </a:pPr>
            <a:r>
              <a:rPr lang="en-US" altLang="zh-CN" sz="2296" dirty="0"/>
              <a:t>      J= </a:t>
            </a:r>
            <a:r>
              <a:rPr lang="en-US" altLang="zh-CN" sz="2296" dirty="0" err="1"/>
              <a:t>imnoise</a:t>
            </a:r>
            <a:r>
              <a:rPr lang="en-US" altLang="zh-CN" sz="2296" dirty="0"/>
              <a:t> (I,TYPE,PARAMETERS)</a:t>
            </a:r>
            <a:endParaRPr lang="zh-CN" altLang="en-US" sz="2296" dirty="0"/>
          </a:p>
        </p:txBody>
      </p:sp>
      <p:sp>
        <p:nvSpPr>
          <p:cNvPr id="7" name="文本框 6"/>
          <p:cNvSpPr txBox="1"/>
          <p:nvPr/>
        </p:nvSpPr>
        <p:spPr>
          <a:xfrm>
            <a:off x="1641581" y="1212839"/>
            <a:ext cx="8247014" cy="445635"/>
          </a:xfrm>
          <a:prstGeom prst="rect">
            <a:avLst/>
          </a:prstGeom>
          <a:noFill/>
        </p:spPr>
        <p:txBody>
          <a:bodyPr wrap="square" rtlCol="0">
            <a:spAutoFit/>
          </a:bodyPr>
          <a:lstStyle/>
          <a:p>
            <a:r>
              <a:rPr lang="zh-CN" altLang="en-US" sz="2296" dirty="0">
                <a:solidFill>
                  <a:srgbClr val="003399"/>
                </a:solidFill>
                <a:latin typeface="+mj-ea"/>
                <a:ea typeface="+mj-ea"/>
              </a:rPr>
              <a:t>（</a:t>
            </a:r>
            <a:r>
              <a:rPr lang="en-US" altLang="zh-CN" sz="2296" dirty="0">
                <a:solidFill>
                  <a:srgbClr val="003399"/>
                </a:solidFill>
                <a:latin typeface="+mj-ea"/>
                <a:ea typeface="+mj-ea"/>
              </a:rPr>
              <a:t>3</a:t>
            </a:r>
            <a:r>
              <a:rPr lang="zh-CN" altLang="en-US" sz="2296" dirty="0">
                <a:solidFill>
                  <a:srgbClr val="003399"/>
                </a:solidFill>
                <a:latin typeface="+mj-ea"/>
                <a:ea typeface="+mj-ea"/>
              </a:rPr>
              <a:t>）</a:t>
            </a:r>
            <a:r>
              <a:rPr lang="en-US" altLang="zh-CN" sz="2296" dirty="0">
                <a:solidFill>
                  <a:srgbClr val="003399"/>
                </a:solidFill>
                <a:latin typeface="+mj-ea"/>
                <a:ea typeface="+mj-ea"/>
              </a:rPr>
              <a:t> </a:t>
            </a:r>
            <a:r>
              <a:rPr lang="zh-CN" altLang="en-US" sz="2296" dirty="0">
                <a:solidFill>
                  <a:srgbClr val="003399"/>
                </a:solidFill>
                <a:latin typeface="+mj-ea"/>
                <a:ea typeface="+mj-ea"/>
              </a:rPr>
              <a:t>例程</a:t>
            </a:r>
          </a:p>
        </p:txBody>
      </p:sp>
      <p:sp>
        <p:nvSpPr>
          <p:cNvPr id="8" name="矩形 7"/>
          <p:cNvSpPr/>
          <p:nvPr/>
        </p:nvSpPr>
        <p:spPr>
          <a:xfrm>
            <a:off x="2171927" y="2815197"/>
            <a:ext cx="8169828" cy="3421065"/>
          </a:xfrm>
          <a:prstGeom prst="rect">
            <a:avLst/>
          </a:prstGeom>
        </p:spPr>
        <p:txBody>
          <a:bodyPr wrap="square">
            <a:spAutoFit/>
          </a:bodyPr>
          <a:lstStyle/>
          <a:p>
            <a:pPr marL="437369" indent="-437369" algn="just">
              <a:spcBef>
                <a:spcPts val="255"/>
              </a:spcBef>
              <a:spcAft>
                <a:spcPts val="255"/>
              </a:spcAft>
              <a:buClr>
                <a:srgbClr val="7030A0"/>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程序</a:t>
            </a:r>
          </a:p>
          <a:p>
            <a:pPr indent="353569" algn="just">
              <a:spcBef>
                <a:spcPts val="255"/>
              </a:spcBef>
              <a:spcAft>
                <a:spcPts val="255"/>
              </a:spcAft>
            </a:pPr>
            <a:r>
              <a:rPr lang="en-US" altLang="zh-CN" sz="2806" kern="0" dirty="0">
                <a:ea typeface="楷体" panose="02010609060101010101" pitchFamily="49" charset="-122"/>
                <a:cs typeface="Times New Roman" panose="02020603050405020304" pitchFamily="18" charset="0"/>
              </a:rPr>
              <a:t>Image=mat2gray(</a:t>
            </a:r>
            <a:r>
              <a:rPr lang="en-US" altLang="zh-CN" sz="2806" kern="0" dirty="0" err="1">
                <a:ea typeface="楷体" panose="02010609060101010101" pitchFamily="49" charset="-122"/>
                <a:cs typeface="Times New Roman" panose="02020603050405020304" pitchFamily="18" charset="0"/>
              </a:rPr>
              <a:t>imread</a:t>
            </a:r>
            <a:r>
              <a:rPr lang="en-US" altLang="zh-CN" sz="2806" kern="0" dirty="0">
                <a:ea typeface="楷体" panose="02010609060101010101" pitchFamily="49" charset="-122"/>
                <a:cs typeface="Times New Roman" panose="02020603050405020304" pitchFamily="18" charset="0"/>
              </a:rPr>
              <a:t>('original_pattern.jpg') ,[0 255]); </a:t>
            </a:r>
          </a:p>
          <a:p>
            <a:pPr indent="353569" algn="just">
              <a:spcBef>
                <a:spcPts val="255"/>
              </a:spcBef>
              <a:spcAft>
                <a:spcPts val="255"/>
              </a:spcAft>
            </a:pPr>
            <a:r>
              <a:rPr lang="en-US" altLang="zh-CN" sz="2806" kern="0" dirty="0" err="1">
                <a:ea typeface="楷体" panose="02010609060101010101" pitchFamily="49" charset="-122"/>
                <a:cs typeface="Times New Roman" panose="02020603050405020304" pitchFamily="18" charset="0"/>
              </a:rPr>
              <a:t>noiseIsp</a:t>
            </a:r>
            <a:r>
              <a:rPr lang="en-US" altLang="zh-CN" sz="2806" kern="0" dirty="0">
                <a:ea typeface="楷体" panose="02010609060101010101" pitchFamily="49" charset="-122"/>
                <a:cs typeface="Times New Roman" panose="02020603050405020304" pitchFamily="18" charset="0"/>
              </a:rPr>
              <a:t>=</a:t>
            </a:r>
            <a:r>
              <a:rPr lang="en-US" altLang="zh-CN" sz="2806" kern="0" dirty="0" err="1">
                <a:ea typeface="楷体" panose="02010609060101010101" pitchFamily="49" charset="-122"/>
                <a:cs typeface="Times New Roman" panose="02020603050405020304" pitchFamily="18" charset="0"/>
              </a:rPr>
              <a:t>imnoise</a:t>
            </a:r>
            <a:r>
              <a:rPr lang="en-US" altLang="zh-CN" sz="2806" kern="0" dirty="0">
                <a:ea typeface="楷体" panose="02010609060101010101" pitchFamily="49" charset="-122"/>
                <a:cs typeface="Times New Roman" panose="02020603050405020304" pitchFamily="18" charset="0"/>
              </a:rPr>
              <a:t>(Image,'salt&amp;pepper',0.1);             </a:t>
            </a:r>
            <a:endParaRPr lang="zh-CN" altLang="zh-CN" sz="2806" kern="100" dirty="0">
              <a:ea typeface="楷体" panose="02010609060101010101" pitchFamily="49" charset="-122"/>
              <a:cs typeface="Times New Roman" panose="02020603050405020304" pitchFamily="18" charset="0"/>
            </a:endParaRPr>
          </a:p>
          <a:p>
            <a:pPr indent="353569" algn="just">
              <a:spcBef>
                <a:spcPts val="255"/>
              </a:spcBef>
              <a:spcAft>
                <a:spcPts val="255"/>
              </a:spcAft>
            </a:pPr>
            <a:r>
              <a:rPr lang="en-US" altLang="zh-CN" sz="2806" kern="0" dirty="0" err="1">
                <a:ea typeface="楷体" panose="02010609060101010101" pitchFamily="49" charset="-122"/>
                <a:cs typeface="Times New Roman" panose="02020603050405020304" pitchFamily="18" charset="0"/>
              </a:rPr>
              <a:t>imshow</a:t>
            </a:r>
            <a:r>
              <a:rPr lang="en-US" altLang="zh-CN" sz="2806" kern="0" dirty="0">
                <a:ea typeface="楷体" panose="02010609060101010101" pitchFamily="49" charset="-122"/>
                <a:cs typeface="Times New Roman" panose="02020603050405020304" pitchFamily="18" charset="0"/>
              </a:rPr>
              <a:t>(</a:t>
            </a:r>
            <a:r>
              <a:rPr lang="en-US" altLang="zh-CN" sz="2806" kern="0" dirty="0" err="1">
                <a:ea typeface="楷体" panose="02010609060101010101" pitchFamily="49" charset="-122"/>
                <a:cs typeface="Times New Roman" panose="02020603050405020304" pitchFamily="18" charset="0"/>
              </a:rPr>
              <a:t>noiseIsp</a:t>
            </a:r>
            <a:r>
              <a:rPr lang="en-US" altLang="zh-CN" sz="2806" kern="0" dirty="0">
                <a:ea typeface="楷体" panose="02010609060101010101" pitchFamily="49" charset="-122"/>
                <a:cs typeface="Times New Roman" panose="02020603050405020304" pitchFamily="18" charset="0"/>
              </a:rPr>
              <a:t>,[0 1]); title('</a:t>
            </a:r>
            <a:r>
              <a:rPr lang="zh-CN" altLang="zh-CN" sz="2806" kern="0" dirty="0">
                <a:ea typeface="楷体" panose="02010609060101010101" pitchFamily="49" charset="-122"/>
                <a:cs typeface="Times New Roman" panose="02020603050405020304" pitchFamily="18" charset="0"/>
              </a:rPr>
              <a:t>椒盐噪声</a:t>
            </a:r>
            <a:r>
              <a:rPr lang="en-US" altLang="zh-CN" sz="2806" kern="0" dirty="0">
                <a:ea typeface="楷体" panose="02010609060101010101" pitchFamily="49" charset="-122"/>
                <a:cs typeface="Times New Roman" panose="02020603050405020304" pitchFamily="18" charset="0"/>
              </a:rPr>
              <a:t>');</a:t>
            </a:r>
          </a:p>
          <a:p>
            <a:pPr indent="353569" algn="just">
              <a:spcBef>
                <a:spcPts val="255"/>
              </a:spcBef>
              <a:spcAft>
                <a:spcPts val="255"/>
              </a:spcAft>
            </a:pPr>
            <a:r>
              <a:rPr lang="en-US" altLang="zh-CN" sz="2806" kern="0" dirty="0" err="1">
                <a:ea typeface="楷体" panose="02010609060101010101" pitchFamily="49" charset="-122"/>
                <a:cs typeface="Times New Roman" panose="02020603050405020304" pitchFamily="18" charset="0"/>
              </a:rPr>
              <a:t>noiseIg</a:t>
            </a:r>
            <a:r>
              <a:rPr lang="en-US" altLang="zh-CN" sz="2806" kern="0" dirty="0">
                <a:ea typeface="楷体" panose="02010609060101010101" pitchFamily="49" charset="-122"/>
                <a:cs typeface="Times New Roman" panose="02020603050405020304" pitchFamily="18" charset="0"/>
              </a:rPr>
              <a:t>=</a:t>
            </a:r>
            <a:r>
              <a:rPr lang="en-US" altLang="zh-CN" sz="2806" kern="0" dirty="0" err="1">
                <a:ea typeface="楷体" panose="02010609060101010101" pitchFamily="49" charset="-122"/>
                <a:cs typeface="Times New Roman" panose="02020603050405020304" pitchFamily="18" charset="0"/>
              </a:rPr>
              <a:t>imnoise</a:t>
            </a:r>
            <a:r>
              <a:rPr lang="en-US" altLang="zh-CN" sz="2806" kern="0" dirty="0">
                <a:ea typeface="楷体" panose="02010609060101010101" pitchFamily="49" charset="-122"/>
                <a:cs typeface="Times New Roman" panose="02020603050405020304" pitchFamily="18" charset="0"/>
              </a:rPr>
              <a:t>(Image,'</a:t>
            </a:r>
            <a:r>
              <a:rPr lang="en-US" altLang="zh-CN" sz="2806" kern="0" dirty="0" err="1">
                <a:ea typeface="楷体" panose="02010609060101010101" pitchFamily="49" charset="-122"/>
                <a:cs typeface="Times New Roman" panose="02020603050405020304" pitchFamily="18" charset="0"/>
              </a:rPr>
              <a:t>gaussian</a:t>
            </a:r>
            <a:r>
              <a:rPr lang="en-US" altLang="zh-CN" sz="2806" kern="0" dirty="0">
                <a:ea typeface="楷体" panose="02010609060101010101" pitchFamily="49" charset="-122"/>
                <a:cs typeface="Times New Roman" panose="02020603050405020304" pitchFamily="18" charset="0"/>
              </a:rPr>
              <a:t>');   </a:t>
            </a:r>
          </a:p>
          <a:p>
            <a:pPr indent="353569" algn="just">
              <a:spcBef>
                <a:spcPts val="255"/>
              </a:spcBef>
              <a:spcAft>
                <a:spcPts val="255"/>
              </a:spcAft>
            </a:pPr>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noiseIg</a:t>
            </a:r>
            <a:r>
              <a:rPr lang="en-US" altLang="zh-CN" sz="2806" dirty="0">
                <a:ea typeface="楷体" panose="02010609060101010101" pitchFamily="49" charset="-122"/>
                <a:cs typeface="Times New Roman" panose="02020603050405020304" pitchFamily="18" charset="0"/>
              </a:rPr>
              <a:t>,[0 1]); title('</a:t>
            </a:r>
            <a:r>
              <a:rPr lang="zh-CN" altLang="zh-CN" sz="2806" dirty="0">
                <a:ea typeface="楷体" panose="02010609060101010101" pitchFamily="49" charset="-122"/>
                <a:cs typeface="Times New Roman" panose="02020603050405020304" pitchFamily="18" charset="0"/>
              </a:rPr>
              <a:t>高斯噪声</a:t>
            </a:r>
            <a:r>
              <a:rPr lang="en-US" altLang="zh-CN" sz="2806" dirty="0">
                <a:ea typeface="楷体" panose="02010609060101010101" pitchFamily="49" charset="-122"/>
                <a:cs typeface="Times New Roman" panose="02020603050405020304" pitchFamily="18" charset="0"/>
              </a:rPr>
              <a:t>'); </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33559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6.1.2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图像噪声的数学模型</a:t>
            </a:r>
          </a:p>
        </p:txBody>
      </p:sp>
      <p:sp>
        <p:nvSpPr>
          <p:cNvPr id="4" name="Rectangle 2"/>
          <p:cNvSpPr txBox="1">
            <a:spLocks noChangeArrowheads="1"/>
          </p:cNvSpPr>
          <p:nvPr/>
        </p:nvSpPr>
        <p:spPr bwMode="auto">
          <a:xfrm>
            <a:off x="7841030" y="933434"/>
            <a:ext cx="2521224"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图像中的噪声</a:t>
            </a:r>
          </a:p>
        </p:txBody>
      </p:sp>
      <p:pic>
        <p:nvPicPr>
          <p:cNvPr id="5" name="图片 4"/>
          <p:cNvPicPr>
            <a:picLocks noChangeAspect="1"/>
          </p:cNvPicPr>
          <p:nvPr/>
        </p:nvPicPr>
        <p:blipFill>
          <a:blip r:embed="rId2" cstate="print"/>
          <a:srcRect/>
          <a:stretch>
            <a:fillRect/>
          </a:stretch>
        </p:blipFill>
        <p:spPr bwMode="auto">
          <a:xfrm>
            <a:off x="2505204" y="2831735"/>
            <a:ext cx="2002845" cy="2006572"/>
          </a:xfrm>
          <a:prstGeom prst="rect">
            <a:avLst/>
          </a:prstGeom>
          <a:noFill/>
          <a:ln w="9525">
            <a:noFill/>
            <a:miter lim="800000"/>
            <a:headEnd/>
            <a:tailEnd/>
          </a:ln>
        </p:spPr>
      </p:pic>
      <p:sp>
        <p:nvSpPr>
          <p:cNvPr id="6" name="矩形 5"/>
          <p:cNvSpPr/>
          <p:nvPr/>
        </p:nvSpPr>
        <p:spPr>
          <a:xfrm>
            <a:off x="2189157" y="5049478"/>
            <a:ext cx="2616422"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）原始图像 </a:t>
            </a:r>
            <a:endParaRPr lang="zh-CN" altLang="en-US" sz="2806" dirty="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cstate="print"/>
          <a:srcRect/>
          <a:stretch>
            <a:fillRect/>
          </a:stretch>
        </p:blipFill>
        <p:spPr bwMode="auto">
          <a:xfrm>
            <a:off x="6714322" y="1398643"/>
            <a:ext cx="2045143" cy="2048948"/>
          </a:xfrm>
          <a:prstGeom prst="rect">
            <a:avLst/>
          </a:prstGeom>
          <a:noFill/>
          <a:ln w="9525">
            <a:noFill/>
            <a:miter lim="800000"/>
            <a:headEnd/>
            <a:tailEnd/>
          </a:ln>
        </p:spPr>
      </p:pic>
      <p:pic>
        <p:nvPicPr>
          <p:cNvPr id="8" name="图片 7"/>
          <p:cNvPicPr>
            <a:picLocks noChangeAspect="1"/>
          </p:cNvPicPr>
          <p:nvPr/>
        </p:nvPicPr>
        <p:blipFill>
          <a:blip r:embed="rId4" cstate="print"/>
          <a:srcRect/>
          <a:stretch>
            <a:fillRect/>
          </a:stretch>
        </p:blipFill>
        <p:spPr bwMode="auto">
          <a:xfrm>
            <a:off x="6714323" y="3835021"/>
            <a:ext cx="2045143" cy="2048948"/>
          </a:xfrm>
          <a:prstGeom prst="rect">
            <a:avLst/>
          </a:prstGeom>
          <a:noFill/>
          <a:ln w="9525">
            <a:noFill/>
            <a:miter lim="800000"/>
            <a:headEnd/>
            <a:tailEnd/>
          </a:ln>
        </p:spPr>
      </p:pic>
      <p:sp>
        <p:nvSpPr>
          <p:cNvPr id="9" name="矩形 8"/>
          <p:cNvSpPr/>
          <p:nvPr/>
        </p:nvSpPr>
        <p:spPr>
          <a:xfrm>
            <a:off x="5958235" y="3362272"/>
            <a:ext cx="3459601"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 椒盐噪声图像</a:t>
            </a:r>
            <a:r>
              <a:rPr lang="en-US" altLang="zh-CN" sz="2806" kern="100" dirty="0">
                <a:ea typeface="楷体" panose="02010609060101010101" pitchFamily="49" charset="-122"/>
                <a:cs typeface="Times New Roman" panose="02020603050405020304" pitchFamily="18" charset="0"/>
              </a:rPr>
              <a:t> </a:t>
            </a:r>
            <a:endParaRPr lang="zh-CN" altLang="en-US" sz="2806" dirty="0"/>
          </a:p>
        </p:txBody>
      </p:sp>
      <p:sp>
        <p:nvSpPr>
          <p:cNvPr id="10" name="矩形 9"/>
          <p:cNvSpPr/>
          <p:nvPr/>
        </p:nvSpPr>
        <p:spPr>
          <a:xfrm>
            <a:off x="5966563" y="5973977"/>
            <a:ext cx="3535982" cy="524118"/>
          </a:xfrm>
          <a:prstGeom prst="rect">
            <a:avLst/>
          </a:prstGeom>
        </p:spPr>
        <p:txBody>
          <a:bodyPr wrap="square">
            <a:spAutoFit/>
          </a:bodyPr>
          <a:lstStyle/>
          <a:p>
            <a:pPr algn="just"/>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）高斯噪声图像</a:t>
            </a:r>
          </a:p>
        </p:txBody>
      </p:sp>
      <p:sp>
        <p:nvSpPr>
          <p:cNvPr id="11" name="矩形 10"/>
          <p:cNvSpPr/>
          <p:nvPr/>
        </p:nvSpPr>
        <p:spPr>
          <a:xfrm>
            <a:off x="1963381" y="1330295"/>
            <a:ext cx="2544667" cy="445635"/>
          </a:xfrm>
          <a:prstGeom prst="rect">
            <a:avLst/>
          </a:prstGeom>
        </p:spPr>
        <p:txBody>
          <a:bodyPr wrap="square">
            <a:spAutoFit/>
          </a:bodyPr>
          <a:lstStyle/>
          <a:p>
            <a:pPr marL="437369" indent="-437369">
              <a:spcBef>
                <a:spcPts val="255"/>
              </a:spcBef>
              <a:spcAft>
                <a:spcPts val="255"/>
              </a:spcAft>
              <a:buClr>
                <a:srgbClr val="7030A0"/>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rPr>
              <a:t>效果</a:t>
            </a:r>
            <a:endParaRPr lang="zh-CN" altLang="en-US" sz="2296" dirty="0"/>
          </a:p>
        </p:txBody>
      </p:sp>
    </p:spTree>
    <p:extLst>
      <p:ext uri="{BB962C8B-B14F-4D97-AF65-F5344CB8AC3E}">
        <p14:creationId xmlns:p14="http://schemas.microsoft.com/office/powerpoint/2010/main" val="34828067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a:t>
            </a:fld>
            <a:endParaRPr lang="en-US" altLang="zh-CN"/>
          </a:p>
        </p:txBody>
      </p:sp>
      <p:sp>
        <p:nvSpPr>
          <p:cNvPr id="3" name="Text Box 4"/>
          <p:cNvSpPr txBox="1">
            <a:spLocks noChangeArrowheads="1"/>
          </p:cNvSpPr>
          <p:nvPr/>
        </p:nvSpPr>
        <p:spPr bwMode="auto">
          <a:xfrm>
            <a:off x="2270823" y="2602407"/>
            <a:ext cx="7570730" cy="291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6.2.1 </a:t>
            </a:r>
            <a:r>
              <a:rPr lang="zh-CN" altLang="en-US" sz="3061" dirty="0">
                <a:ea typeface="黑体" panose="02010609060101010101" pitchFamily="49" charset="-122"/>
                <a:cs typeface="Times New Roman" panose="02020603050405020304" pitchFamily="18" charset="0"/>
              </a:rPr>
              <a:t>均值滤波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6.2.2 </a:t>
            </a:r>
            <a:r>
              <a:rPr lang="zh-CN" altLang="en-US" sz="3061" dirty="0">
                <a:ea typeface="黑体" panose="02010609060101010101" pitchFamily="49" charset="-122"/>
                <a:cs typeface="Times New Roman" panose="02020603050405020304" pitchFamily="18" charset="0"/>
              </a:rPr>
              <a:t>高斯滤波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6.2.3 </a:t>
            </a:r>
            <a:r>
              <a:rPr lang="zh-CN" altLang="en-US" sz="3061" dirty="0">
                <a:ea typeface="黑体" panose="02010609060101010101" pitchFamily="49" charset="-122"/>
                <a:cs typeface="Times New Roman" panose="02020603050405020304" pitchFamily="18" charset="0"/>
              </a:rPr>
              <a:t>中值滤波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6.2.4 </a:t>
            </a:r>
            <a:r>
              <a:rPr lang="zh-CN" altLang="en-US" sz="3061" dirty="0">
                <a:ea typeface="黑体" panose="02010609060101010101" pitchFamily="49" charset="-122"/>
                <a:cs typeface="Times New Roman" panose="02020603050405020304" pitchFamily="18" charset="0"/>
              </a:rPr>
              <a:t>双边滤波</a:t>
            </a:r>
            <a:endParaRPr lang="en-US" altLang="zh-CN" sz="3061" dirty="0">
              <a:ea typeface="黑体" panose="02010609060101010101" pitchFamily="49" charset="-122"/>
              <a:cs typeface="Times New Roman" panose="02020603050405020304" pitchFamily="18" charset="0"/>
            </a:endParaRPr>
          </a:p>
        </p:txBody>
      </p:sp>
      <p:sp>
        <p:nvSpPr>
          <p:cNvPr id="11"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6.2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空间域平滑滤波</a:t>
            </a:r>
          </a:p>
        </p:txBody>
      </p:sp>
      <p:sp>
        <p:nvSpPr>
          <p:cNvPr id="12" name="矩形 11"/>
          <p:cNvSpPr/>
          <p:nvPr/>
        </p:nvSpPr>
        <p:spPr>
          <a:xfrm>
            <a:off x="2175328" y="1443148"/>
            <a:ext cx="7761720" cy="445635"/>
          </a:xfrm>
          <a:prstGeom prst="rect">
            <a:avLst/>
          </a:prstGeom>
        </p:spPr>
        <p:txBody>
          <a:bodyPr wrap="square">
            <a:spAutoFit/>
          </a:bodyPr>
          <a:lstStyle/>
          <a:p>
            <a:r>
              <a:rPr lang="zh-CN" altLang="en-US" sz="2296" dirty="0">
                <a:latin typeface="黑体" panose="02010609060101010101" pitchFamily="49" charset="-122"/>
                <a:ea typeface="黑体" panose="02010609060101010101" pitchFamily="49" charset="-122"/>
                <a:cs typeface="Times New Roman" panose="02020603050405020304" pitchFamily="18" charset="0"/>
              </a:rPr>
              <a:t>空域滤波主要指的是</a:t>
            </a:r>
            <a:r>
              <a:rPr lang="zh-CN" altLang="en-US" sz="2296" u="sng" dirty="0">
                <a:solidFill>
                  <a:srgbClr val="0000CC"/>
                </a:solidFill>
                <a:latin typeface="黑体" panose="02010609060101010101" pitchFamily="49" charset="-122"/>
                <a:ea typeface="黑体" panose="02010609060101010101" pitchFamily="49" charset="-122"/>
                <a:cs typeface="Times New Roman" panose="02020603050405020304" pitchFamily="18" charset="0"/>
              </a:rPr>
              <a:t>基于图像空间的邻域模板运算。</a:t>
            </a:r>
            <a:endParaRPr lang="zh-CN" altLang="en-US" sz="2296"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36733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均值滤波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2054878" y="1330295"/>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）均值滤波原理</a:t>
            </a:r>
          </a:p>
        </p:txBody>
      </p:sp>
      <p:sp>
        <p:nvSpPr>
          <p:cNvPr id="6" name="文本框 5"/>
          <p:cNvSpPr txBox="1"/>
          <p:nvPr/>
        </p:nvSpPr>
        <p:spPr>
          <a:xfrm>
            <a:off x="2054878" y="2031311"/>
            <a:ext cx="7898210" cy="1569660"/>
          </a:xfrm>
          <a:prstGeom prst="rect">
            <a:avLst/>
          </a:prstGeom>
          <a:noFill/>
        </p:spPr>
        <p:txBody>
          <a:bodyPr wrap="square" rtlCol="0">
            <a:spAutoFit/>
          </a:bodyPr>
          <a:lstStyle/>
          <a:p>
            <a:r>
              <a:rPr lang="zh-CN" altLang="zh-CN" sz="3200" dirty="0">
                <a:ea typeface="楷体" panose="02010609060101010101" pitchFamily="49" charset="-122"/>
                <a:cs typeface="Times New Roman" panose="02020603050405020304" pitchFamily="18" charset="0"/>
              </a:rPr>
              <a:t>是以某一像素为中心，在它的周围选择一邻域，将邻域内所有点的均值（灰度值相加求平均）来代替原来像素值。</a:t>
            </a:r>
            <a:endParaRPr lang="zh-CN" altLang="en-US" sz="3200" dirty="0">
              <a:ea typeface="楷体" panose="02010609060101010101" pitchFamily="49" charset="-122"/>
              <a:cs typeface="Times New Roman" panose="02020603050405020304" pitchFamily="18" charset="0"/>
            </a:endParaRPr>
          </a:p>
        </p:txBody>
      </p:sp>
      <p:graphicFrame>
        <p:nvGraphicFramePr>
          <p:cNvPr id="8" name="Object 6"/>
          <p:cNvGraphicFramePr>
            <a:graphicFrameLocks noChangeAspect="1"/>
          </p:cNvGraphicFramePr>
          <p:nvPr>
            <p:extLst/>
          </p:nvPr>
        </p:nvGraphicFramePr>
        <p:xfrm>
          <a:off x="3386611" y="3796375"/>
          <a:ext cx="4488645" cy="1162787"/>
        </p:xfrm>
        <a:graphic>
          <a:graphicData uri="http://schemas.openxmlformats.org/presentationml/2006/ole">
            <mc:AlternateContent xmlns:mc="http://schemas.openxmlformats.org/markup-compatibility/2006">
              <mc:Choice xmlns:v="urn:schemas-microsoft-com:vml" Requires="v">
                <p:oleObj spid="_x0000_s5129" name="Equation" r:id="rId3" imgW="1714320" imgH="444240" progId="Equation.DSMT4">
                  <p:embed/>
                </p:oleObj>
              </mc:Choice>
              <mc:Fallback>
                <p:oleObj name="Equation" r:id="rId3" imgW="1714320" imgH="444240" progId="Equation.DSMT4">
                  <p:embed/>
                  <p:pic>
                    <p:nvPicPr>
                      <p:cNvPr id="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611" y="3796375"/>
                        <a:ext cx="4488645" cy="1162787"/>
                      </a:xfrm>
                      <a:prstGeom prst="rect">
                        <a:avLst/>
                      </a:prstGeom>
                      <a:noFill/>
                      <a:ln w="38100">
                        <a:noFill/>
                        <a:miter lim="800000"/>
                        <a:headEnd/>
                        <a:tailEnd/>
                      </a:ln>
                    </p:spPr>
                  </p:pic>
                </p:oleObj>
              </mc:Fallback>
            </mc:AlternateContent>
          </a:graphicData>
        </a:graphic>
      </p:graphicFrame>
      <p:sp>
        <p:nvSpPr>
          <p:cNvPr id="9" name="Text Box 8"/>
          <p:cNvSpPr txBox="1">
            <a:spLocks noChangeArrowheads="1"/>
          </p:cNvSpPr>
          <p:nvPr/>
        </p:nvSpPr>
        <p:spPr bwMode="auto">
          <a:xfrm>
            <a:off x="3201733" y="5205447"/>
            <a:ext cx="6751355" cy="9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r>
              <a:rPr lang="en-US" altLang="zh-CN" sz="2806" i="1" dirty="0">
                <a:solidFill>
                  <a:schemeClr val="tx1"/>
                </a:solidFill>
                <a:latin typeface="Times New Roman" panose="02020603050405020304" pitchFamily="18" charset="0"/>
                <a:ea typeface="+mn-ea"/>
                <a:cs typeface="Times New Roman" panose="02020603050405020304" pitchFamily="18" charset="0"/>
              </a:rPr>
              <a:t>  S</a:t>
            </a:r>
            <a:r>
              <a:rPr lang="zh-CN" altLang="en-US" sz="2806" dirty="0">
                <a:solidFill>
                  <a:schemeClr val="tx1"/>
                </a:solidFill>
                <a:latin typeface="Times New Roman" panose="02020603050405020304" pitchFamily="18" charset="0"/>
                <a:ea typeface="+mn-ea"/>
                <a:cs typeface="Times New Roman" panose="02020603050405020304" pitchFamily="18" charset="0"/>
              </a:rPr>
              <a:t>：点</a:t>
            </a:r>
            <a:r>
              <a:rPr lang="en-US" altLang="zh-CN" sz="2806" i="1" dirty="0">
                <a:solidFill>
                  <a:schemeClr val="tx1"/>
                </a:solidFill>
                <a:latin typeface="Times New Roman" panose="02020603050405020304" pitchFamily="18" charset="0"/>
                <a:ea typeface="+mn-ea"/>
                <a:cs typeface="Times New Roman" panose="02020603050405020304" pitchFamily="18" charset="0"/>
              </a:rPr>
              <a:t>(</a:t>
            </a:r>
            <a:r>
              <a:rPr lang="en-US" altLang="zh-CN" sz="2806" i="1" dirty="0" err="1">
                <a:solidFill>
                  <a:schemeClr val="tx1"/>
                </a:solidFill>
                <a:latin typeface="Times New Roman" panose="02020603050405020304" pitchFamily="18" charset="0"/>
                <a:ea typeface="+mn-ea"/>
                <a:cs typeface="Times New Roman" panose="02020603050405020304" pitchFamily="18" charset="0"/>
              </a:rPr>
              <a:t>x,y</a:t>
            </a:r>
            <a:r>
              <a:rPr lang="en-US" altLang="zh-CN" sz="2806" i="1" dirty="0">
                <a:solidFill>
                  <a:schemeClr val="tx1"/>
                </a:solidFill>
                <a:latin typeface="Times New Roman" panose="02020603050405020304" pitchFamily="18" charset="0"/>
                <a:ea typeface="+mn-ea"/>
                <a:cs typeface="Times New Roman" panose="02020603050405020304" pitchFamily="18" charset="0"/>
              </a:rPr>
              <a:t>)</a:t>
            </a:r>
            <a:r>
              <a:rPr lang="zh-CN" altLang="en-US" sz="2806" dirty="0">
                <a:solidFill>
                  <a:schemeClr val="tx1"/>
                </a:solidFill>
                <a:latin typeface="Times New Roman" panose="02020603050405020304" pitchFamily="18" charset="0"/>
                <a:ea typeface="+mn-ea"/>
                <a:cs typeface="Times New Roman" panose="02020603050405020304" pitchFamily="18" charset="0"/>
              </a:rPr>
              <a:t>为中心的邻域；</a:t>
            </a:r>
            <a:r>
              <a:rPr lang="zh-CN" altLang="en-US" sz="2806" i="1" dirty="0">
                <a:solidFill>
                  <a:schemeClr val="tx1"/>
                </a:solidFill>
                <a:latin typeface="Times New Roman" panose="02020603050405020304" pitchFamily="18" charset="0"/>
                <a:ea typeface="+mn-ea"/>
                <a:cs typeface="Times New Roman" panose="02020603050405020304" pitchFamily="18" charset="0"/>
              </a:rPr>
              <a:t>   </a:t>
            </a:r>
            <a:endParaRPr lang="en-US" altLang="zh-CN" sz="2806" i="1" dirty="0">
              <a:solidFill>
                <a:schemeClr val="tx1"/>
              </a:solidFill>
              <a:latin typeface="Times New Roman" panose="02020603050405020304" pitchFamily="18" charset="0"/>
              <a:ea typeface="+mn-ea"/>
              <a:cs typeface="Times New Roman" panose="02020603050405020304" pitchFamily="18" charset="0"/>
            </a:endParaRPr>
          </a:p>
          <a:p>
            <a:r>
              <a:rPr lang="zh-CN" altLang="en-US" sz="2806" i="1" dirty="0">
                <a:solidFill>
                  <a:schemeClr val="tx1"/>
                </a:solidFill>
                <a:latin typeface="Times New Roman" panose="02020603050405020304" pitchFamily="18" charset="0"/>
                <a:ea typeface="+mn-ea"/>
                <a:cs typeface="Times New Roman" panose="02020603050405020304" pitchFamily="18" charset="0"/>
              </a:rPr>
              <a:t> </a:t>
            </a:r>
            <a:r>
              <a:rPr lang="en-US" altLang="zh-CN" sz="2806" i="1" dirty="0">
                <a:solidFill>
                  <a:schemeClr val="tx1"/>
                </a:solidFill>
                <a:latin typeface="Times New Roman" panose="02020603050405020304" pitchFamily="18" charset="0"/>
                <a:ea typeface="+mn-ea"/>
                <a:cs typeface="Times New Roman" panose="02020603050405020304" pitchFamily="18" charset="0"/>
              </a:rPr>
              <a:t>M</a:t>
            </a:r>
            <a:r>
              <a:rPr lang="zh-CN" altLang="en-US" sz="2806" dirty="0">
                <a:solidFill>
                  <a:schemeClr val="tx1"/>
                </a:solidFill>
                <a:latin typeface="Times New Roman" panose="02020603050405020304" pitchFamily="18" charset="0"/>
                <a:ea typeface="+mn-ea"/>
                <a:cs typeface="Times New Roman" panose="02020603050405020304" pitchFamily="18" charset="0"/>
              </a:rPr>
              <a:t>：邻域</a:t>
            </a:r>
            <a:r>
              <a:rPr lang="en-US" altLang="zh-CN" sz="2806" i="1" dirty="0">
                <a:solidFill>
                  <a:schemeClr val="tx1"/>
                </a:solidFill>
                <a:latin typeface="Times New Roman" panose="02020603050405020304" pitchFamily="18" charset="0"/>
                <a:ea typeface="+mn-ea"/>
                <a:cs typeface="Times New Roman" panose="02020603050405020304" pitchFamily="18" charset="0"/>
              </a:rPr>
              <a:t>S</a:t>
            </a:r>
            <a:r>
              <a:rPr lang="zh-CN" altLang="en-US" sz="2806" dirty="0">
                <a:solidFill>
                  <a:schemeClr val="tx1"/>
                </a:solidFill>
                <a:latin typeface="Times New Roman" panose="02020603050405020304" pitchFamily="18" charset="0"/>
                <a:ea typeface="+mn-ea"/>
                <a:cs typeface="Times New Roman" panose="02020603050405020304" pitchFamily="18" charset="0"/>
              </a:rPr>
              <a:t>内总像素数目</a:t>
            </a:r>
          </a:p>
        </p:txBody>
      </p:sp>
    </p:spTree>
    <p:extLst>
      <p:ext uri="{BB962C8B-B14F-4D97-AF65-F5344CB8AC3E}">
        <p14:creationId xmlns:p14="http://schemas.microsoft.com/office/powerpoint/2010/main" val="2048827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14</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均值滤波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矩形 4"/>
          <p:cNvSpPr/>
          <p:nvPr/>
        </p:nvSpPr>
        <p:spPr>
          <a:xfrm>
            <a:off x="1963381" y="1330295"/>
            <a:ext cx="6520902" cy="445635"/>
          </a:xfrm>
          <a:prstGeom prst="rect">
            <a:avLst/>
          </a:prstGeom>
        </p:spPr>
        <p:txBody>
          <a:bodyPr wrap="square">
            <a:spAutoFit/>
          </a:bodyPr>
          <a:lstStyle/>
          <a:p>
            <a:pPr marL="437369" indent="-437369">
              <a:buClr>
                <a:srgbClr val="7030A0"/>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常用的</a:t>
            </a:r>
            <a:r>
              <a:rPr lang="zh-CN" altLang="en-US" sz="2296" kern="100" dirty="0">
                <a:ea typeface="楷体" panose="02010609060101010101" pitchFamily="49" charset="-122"/>
                <a:cs typeface="Times New Roman" panose="02020603050405020304" pitchFamily="18" charset="0"/>
              </a:rPr>
              <a:t>线性平滑简单</a:t>
            </a:r>
            <a:r>
              <a:rPr lang="zh-CN" altLang="zh-CN" sz="2296" kern="100" dirty="0">
                <a:ea typeface="楷体" panose="02010609060101010101" pitchFamily="49" charset="-122"/>
                <a:cs typeface="Times New Roman" panose="02020603050405020304" pitchFamily="18" charset="0"/>
              </a:rPr>
              <a:t>均值模板</a:t>
            </a:r>
            <a:endParaRPr lang="zh-CN" altLang="en-US" sz="2296" dirty="0">
              <a:ea typeface="楷体" panose="02010609060101010101" pitchFamily="49" charset="-122"/>
              <a:cs typeface="Times New Roman" panose="02020603050405020304" pitchFamily="18" charset="0"/>
            </a:endParaRPr>
          </a:p>
        </p:txBody>
      </p:sp>
      <p:graphicFrame>
        <p:nvGraphicFramePr>
          <p:cNvPr id="6" name="对象 5"/>
          <p:cNvGraphicFramePr>
            <a:graphicFrameLocks noChangeAspect="1"/>
          </p:cNvGraphicFramePr>
          <p:nvPr>
            <p:extLst/>
          </p:nvPr>
        </p:nvGraphicFramePr>
        <p:xfrm>
          <a:off x="2453385" y="1990381"/>
          <a:ext cx="2644390" cy="1629964"/>
        </p:xfrm>
        <a:graphic>
          <a:graphicData uri="http://schemas.openxmlformats.org/presentationml/2006/ole">
            <mc:AlternateContent xmlns:mc="http://schemas.openxmlformats.org/markup-compatibility/2006">
              <mc:Choice xmlns:v="urn:schemas-microsoft-com:vml" Requires="v">
                <p:oleObj spid="_x0000_s6174" name="Equation" r:id="rId3" imgW="1130040" imgH="698400" progId="Equation.DSMT4">
                  <p:embed/>
                </p:oleObj>
              </mc:Choice>
              <mc:Fallback>
                <p:oleObj name="Equation" r:id="rId3" imgW="1130040" imgH="698400" progId="Equation.DSMT4">
                  <p:embed/>
                  <p:pic>
                    <p:nvPicPr>
                      <p:cNvPr id="6" name="对象 5"/>
                      <p:cNvPicPr>
                        <a:picLocks noChangeAspect="1" noChangeArrowheads="1"/>
                      </p:cNvPicPr>
                      <p:nvPr/>
                    </p:nvPicPr>
                    <p:blipFill>
                      <a:blip r:embed="rId4"/>
                      <a:srcRect/>
                      <a:stretch>
                        <a:fillRect/>
                      </a:stretch>
                    </p:blipFill>
                    <p:spPr bwMode="auto">
                      <a:xfrm>
                        <a:off x="2453385" y="1990381"/>
                        <a:ext cx="2644390" cy="1629964"/>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nvPr>
        </p:nvGraphicFramePr>
        <p:xfrm>
          <a:off x="2284488" y="3691248"/>
          <a:ext cx="3659239" cy="2608071"/>
        </p:xfrm>
        <a:graphic>
          <a:graphicData uri="http://schemas.openxmlformats.org/presentationml/2006/ole">
            <mc:AlternateContent xmlns:mc="http://schemas.openxmlformats.org/markup-compatibility/2006">
              <mc:Choice xmlns:v="urn:schemas-microsoft-com:vml" Requires="v">
                <p:oleObj spid="_x0000_s6175" name="Equation" r:id="rId5" imgW="1625400" imgH="1155600" progId="Equation.DSMT4">
                  <p:embed/>
                </p:oleObj>
              </mc:Choice>
              <mc:Fallback>
                <p:oleObj name="Equation" r:id="rId5" imgW="1625400" imgH="1155600" progId="Equation.DSMT4">
                  <p:embed/>
                  <p:pic>
                    <p:nvPicPr>
                      <p:cNvPr id="7" name="对象 6"/>
                      <p:cNvPicPr>
                        <a:picLocks noChangeAspect="1" noChangeArrowheads="1"/>
                      </p:cNvPicPr>
                      <p:nvPr/>
                    </p:nvPicPr>
                    <p:blipFill>
                      <a:blip r:embed="rId6"/>
                      <a:srcRect/>
                      <a:stretch>
                        <a:fillRect/>
                      </a:stretch>
                    </p:blipFill>
                    <p:spPr bwMode="auto">
                      <a:xfrm>
                        <a:off x="2284488" y="3691248"/>
                        <a:ext cx="3659239" cy="2608071"/>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nvPr>
        </p:nvGraphicFramePr>
        <p:xfrm>
          <a:off x="6446748" y="1919387"/>
          <a:ext cx="2698981" cy="1629790"/>
        </p:xfrm>
        <a:graphic>
          <a:graphicData uri="http://schemas.openxmlformats.org/presentationml/2006/ole">
            <mc:AlternateContent xmlns:mc="http://schemas.openxmlformats.org/markup-compatibility/2006">
              <mc:Choice xmlns:v="urn:schemas-microsoft-com:vml" Requires="v">
                <p:oleObj spid="_x0000_s6176" name="Equation" r:id="rId7" imgW="1155600" imgH="698400" progId="Equation.DSMT4">
                  <p:embed/>
                </p:oleObj>
              </mc:Choice>
              <mc:Fallback>
                <p:oleObj name="Equation" r:id="rId7" imgW="1155600" imgH="698400" progId="Equation.DSMT4">
                  <p:embed/>
                  <p:pic>
                    <p:nvPicPr>
                      <p:cNvPr id="8" name="Object 7"/>
                      <p:cNvPicPr>
                        <a:picLocks noChangeAspect="1" noChangeArrowheads="1"/>
                      </p:cNvPicPr>
                      <p:nvPr/>
                    </p:nvPicPr>
                    <p:blipFill>
                      <a:blip r:embed="rId8"/>
                      <a:srcRect/>
                      <a:stretch>
                        <a:fillRect/>
                      </a:stretch>
                    </p:blipFill>
                    <p:spPr bwMode="auto">
                      <a:xfrm>
                        <a:off x="6446748" y="1919387"/>
                        <a:ext cx="2698981" cy="1629790"/>
                      </a:xfrm>
                      <a:prstGeom prst="rect">
                        <a:avLst/>
                      </a:prstGeom>
                      <a:noFill/>
                    </p:spPr>
                  </p:pic>
                </p:oleObj>
              </mc:Fallback>
            </mc:AlternateContent>
          </a:graphicData>
        </a:graphic>
      </p:graphicFrame>
      <p:graphicFrame>
        <p:nvGraphicFramePr>
          <p:cNvPr id="9" name="Object 11"/>
          <p:cNvGraphicFramePr>
            <a:graphicFrameLocks noChangeAspect="1"/>
          </p:cNvGraphicFramePr>
          <p:nvPr>
            <p:extLst/>
          </p:nvPr>
        </p:nvGraphicFramePr>
        <p:xfrm>
          <a:off x="6592507" y="3675344"/>
          <a:ext cx="3325974" cy="2609638"/>
        </p:xfrm>
        <a:graphic>
          <a:graphicData uri="http://schemas.openxmlformats.org/presentationml/2006/ole">
            <mc:AlternateContent xmlns:mc="http://schemas.openxmlformats.org/markup-compatibility/2006">
              <mc:Choice xmlns:v="urn:schemas-microsoft-com:vml" Requires="v">
                <p:oleObj spid="_x0000_s6177" name="Equation" r:id="rId9" imgW="1473120" imgH="1155600" progId="Equation.DSMT4">
                  <p:embed/>
                </p:oleObj>
              </mc:Choice>
              <mc:Fallback>
                <p:oleObj name="Equation" r:id="rId9" imgW="1473120" imgH="1155600" progId="Equation.DSMT4">
                  <p:embed/>
                  <p:pic>
                    <p:nvPicPr>
                      <p:cNvPr id="9"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2507" y="3675344"/>
                        <a:ext cx="3325974" cy="26096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6873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15</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均值滤波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7" name="Rectangle 4"/>
          <p:cNvSpPr>
            <a:spLocks noChangeArrowheads="1"/>
          </p:cNvSpPr>
          <p:nvPr/>
        </p:nvSpPr>
        <p:spPr bwMode="auto">
          <a:xfrm>
            <a:off x="5354924" y="1923032"/>
            <a:ext cx="4944563" cy="57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kumimoji="0" lang="zh-CN" altLang="en-US" sz="3061" dirty="0">
                <a:solidFill>
                  <a:srgbClr val="C00000"/>
                </a:solidFill>
                <a:latin typeface="楷体" panose="02010609060101010101" pitchFamily="49" charset="-122"/>
                <a:ea typeface="楷体" panose="02010609060101010101" pitchFamily="49" charset="-122"/>
              </a:rPr>
              <a:t>强调注意：边界像素处理？？</a:t>
            </a:r>
          </a:p>
        </p:txBody>
      </p:sp>
      <p:sp>
        <p:nvSpPr>
          <p:cNvPr id="8" name="Text Box 102"/>
          <p:cNvSpPr txBox="1">
            <a:spLocks noChangeArrowheads="1"/>
          </p:cNvSpPr>
          <p:nvPr/>
        </p:nvSpPr>
        <p:spPr bwMode="auto">
          <a:xfrm>
            <a:off x="2467205" y="5968024"/>
            <a:ext cx="7360311" cy="563359"/>
          </a:xfrm>
          <a:prstGeom prst="rect">
            <a:avLst/>
          </a:prstGeom>
          <a:noFill/>
          <a:ln>
            <a:noFill/>
          </a:ln>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dirty="0">
                <a:solidFill>
                  <a:srgbClr val="000066"/>
                </a:solidFill>
                <a:latin typeface="楷体" panose="02010609060101010101" pitchFamily="49" charset="-122"/>
                <a:ea typeface="楷体" panose="02010609060101010101" pitchFamily="49" charset="-122"/>
              </a:rPr>
              <a:t>（图中计算结果按四舍五入进行了调整）</a:t>
            </a:r>
          </a:p>
        </p:txBody>
      </p:sp>
      <p:graphicFrame>
        <p:nvGraphicFramePr>
          <p:cNvPr id="9" name="Group 9"/>
          <p:cNvGraphicFramePr>
            <a:graphicFrameLocks noGrp="1"/>
          </p:cNvGraphicFramePr>
          <p:nvPr>
            <p:extLst/>
          </p:nvPr>
        </p:nvGraphicFramePr>
        <p:xfrm>
          <a:off x="2251521" y="2591247"/>
          <a:ext cx="3114145" cy="3300425"/>
        </p:xfrm>
        <a:graphic>
          <a:graphicData uri="http://schemas.openxmlformats.org/drawingml/2006/table">
            <a:tbl>
              <a:tblPr/>
              <a:tblGrid>
                <a:gridCol w="623639">
                  <a:extLst>
                    <a:ext uri="{9D8B030D-6E8A-4147-A177-3AD203B41FA5}">
                      <a16:colId xmlns:a16="http://schemas.microsoft.com/office/drawing/2014/main" val="1352919690"/>
                    </a:ext>
                  </a:extLst>
                </a:gridCol>
                <a:gridCol w="623639">
                  <a:extLst>
                    <a:ext uri="{9D8B030D-6E8A-4147-A177-3AD203B41FA5}">
                      <a16:colId xmlns:a16="http://schemas.microsoft.com/office/drawing/2014/main" val="1511747415"/>
                    </a:ext>
                  </a:extLst>
                </a:gridCol>
                <a:gridCol w="619589">
                  <a:extLst>
                    <a:ext uri="{9D8B030D-6E8A-4147-A177-3AD203B41FA5}">
                      <a16:colId xmlns:a16="http://schemas.microsoft.com/office/drawing/2014/main" val="3451459521"/>
                    </a:ext>
                  </a:extLst>
                </a:gridCol>
                <a:gridCol w="623639">
                  <a:extLst>
                    <a:ext uri="{9D8B030D-6E8A-4147-A177-3AD203B41FA5}">
                      <a16:colId xmlns:a16="http://schemas.microsoft.com/office/drawing/2014/main" val="586404774"/>
                    </a:ext>
                  </a:extLst>
                </a:gridCol>
                <a:gridCol w="623639">
                  <a:extLst>
                    <a:ext uri="{9D8B030D-6E8A-4147-A177-3AD203B41FA5}">
                      <a16:colId xmlns:a16="http://schemas.microsoft.com/office/drawing/2014/main" val="1921719973"/>
                    </a:ext>
                  </a:extLst>
                </a:gridCol>
              </a:tblGrid>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78739379"/>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88304799"/>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732317764"/>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61593464"/>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56819116"/>
                  </a:ext>
                </a:extLst>
              </a:tr>
            </a:tbl>
          </a:graphicData>
        </a:graphic>
      </p:graphicFrame>
      <p:sp>
        <p:nvSpPr>
          <p:cNvPr id="10" name="AutoShape 47"/>
          <p:cNvSpPr>
            <a:spLocks noChangeArrowheads="1"/>
          </p:cNvSpPr>
          <p:nvPr/>
        </p:nvSpPr>
        <p:spPr bwMode="auto">
          <a:xfrm>
            <a:off x="5567526" y="3562144"/>
            <a:ext cx="826119" cy="1103516"/>
          </a:xfrm>
          <a:prstGeom prst="rightArrow">
            <a:avLst>
              <a:gd name="adj1" fmla="val 50000"/>
              <a:gd name="adj2" fmla="val 25000"/>
            </a:avLst>
          </a:prstGeom>
          <a:solidFill>
            <a:srgbClr val="00FF00"/>
          </a:solidFill>
          <a:ln w="9525">
            <a:solidFill>
              <a:schemeClr val="tx1"/>
            </a:solidFill>
            <a:miter lim="800000"/>
            <a:headEnd/>
            <a:tailEnd/>
          </a:ln>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graphicFrame>
        <p:nvGraphicFramePr>
          <p:cNvPr id="11" name="Group 48"/>
          <p:cNvGraphicFramePr>
            <a:graphicFrameLocks noGrp="1"/>
          </p:cNvGraphicFramePr>
          <p:nvPr>
            <p:extLst/>
          </p:nvPr>
        </p:nvGraphicFramePr>
        <p:xfrm>
          <a:off x="6709417" y="2569507"/>
          <a:ext cx="3389517" cy="3300425"/>
        </p:xfrm>
        <a:graphic>
          <a:graphicData uri="http://schemas.openxmlformats.org/drawingml/2006/table">
            <a:tbl>
              <a:tblPr/>
              <a:tblGrid>
                <a:gridCol w="678309">
                  <a:extLst>
                    <a:ext uri="{9D8B030D-6E8A-4147-A177-3AD203B41FA5}">
                      <a16:colId xmlns:a16="http://schemas.microsoft.com/office/drawing/2014/main" val="1563925733"/>
                    </a:ext>
                  </a:extLst>
                </a:gridCol>
                <a:gridCol w="680333">
                  <a:extLst>
                    <a:ext uri="{9D8B030D-6E8A-4147-A177-3AD203B41FA5}">
                      <a16:colId xmlns:a16="http://schemas.microsoft.com/office/drawing/2014/main" val="2204645102"/>
                    </a:ext>
                  </a:extLst>
                </a:gridCol>
                <a:gridCol w="672234">
                  <a:extLst>
                    <a:ext uri="{9D8B030D-6E8A-4147-A177-3AD203B41FA5}">
                      <a16:colId xmlns:a16="http://schemas.microsoft.com/office/drawing/2014/main" val="3133530039"/>
                    </a:ext>
                  </a:extLst>
                </a:gridCol>
                <a:gridCol w="680333">
                  <a:extLst>
                    <a:ext uri="{9D8B030D-6E8A-4147-A177-3AD203B41FA5}">
                      <a16:colId xmlns:a16="http://schemas.microsoft.com/office/drawing/2014/main" val="2397745883"/>
                    </a:ext>
                  </a:extLst>
                </a:gridCol>
                <a:gridCol w="678308">
                  <a:extLst>
                    <a:ext uri="{9D8B030D-6E8A-4147-A177-3AD203B41FA5}">
                      <a16:colId xmlns:a16="http://schemas.microsoft.com/office/drawing/2014/main" val="3152240450"/>
                    </a:ext>
                  </a:extLst>
                </a:gridCol>
              </a:tblGrid>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079557168"/>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06165473"/>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02391828"/>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94204257"/>
                  </a:ext>
                </a:extLst>
              </a:tr>
              <a:tr h="660085">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31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030266118"/>
                  </a:ext>
                </a:extLst>
              </a:tr>
            </a:tbl>
          </a:graphicData>
        </a:graphic>
      </p:graphicFrame>
      <p:sp>
        <p:nvSpPr>
          <p:cNvPr id="12" name="Rectangle 86"/>
          <p:cNvSpPr>
            <a:spLocks noChangeArrowheads="1"/>
          </p:cNvSpPr>
          <p:nvPr/>
        </p:nvSpPr>
        <p:spPr bwMode="auto">
          <a:xfrm>
            <a:off x="2217445" y="2574278"/>
            <a:ext cx="1872940" cy="198025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13" name="Text Box 87"/>
          <p:cNvSpPr txBox="1">
            <a:spLocks noChangeArrowheads="1"/>
          </p:cNvSpPr>
          <p:nvPr/>
        </p:nvSpPr>
        <p:spPr bwMode="auto">
          <a:xfrm>
            <a:off x="7387725" y="3229592"/>
            <a:ext cx="680333" cy="670210"/>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dirty="0">
                <a:solidFill>
                  <a:srgbClr val="FF0000"/>
                </a:solidFill>
                <a:latin typeface="宋体" panose="02010600030101010101" pitchFamily="2" charset="-122"/>
              </a:rPr>
              <a:t>3</a:t>
            </a:r>
          </a:p>
        </p:txBody>
      </p:sp>
      <p:sp>
        <p:nvSpPr>
          <p:cNvPr id="14" name="Rectangle 88"/>
          <p:cNvSpPr>
            <a:spLocks noChangeArrowheads="1"/>
          </p:cNvSpPr>
          <p:nvPr/>
        </p:nvSpPr>
        <p:spPr bwMode="auto">
          <a:xfrm>
            <a:off x="2843108" y="2574278"/>
            <a:ext cx="1860792" cy="198025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endParaRPr lang="zh-CN" altLang="en-US" sz="3061">
              <a:solidFill>
                <a:schemeClr val="hlink"/>
              </a:solidFill>
              <a:latin typeface="宋体" panose="02010600030101010101" pitchFamily="2" charset="-122"/>
            </a:endParaRPr>
          </a:p>
        </p:txBody>
      </p:sp>
      <p:sp>
        <p:nvSpPr>
          <p:cNvPr id="15" name="Rectangle 89"/>
          <p:cNvSpPr>
            <a:spLocks noChangeArrowheads="1"/>
          </p:cNvSpPr>
          <p:nvPr/>
        </p:nvSpPr>
        <p:spPr bwMode="auto">
          <a:xfrm>
            <a:off x="3464722" y="2602675"/>
            <a:ext cx="1866866" cy="198025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16" name="Rectangle 90"/>
          <p:cNvSpPr>
            <a:spLocks noChangeArrowheads="1"/>
          </p:cNvSpPr>
          <p:nvPr/>
        </p:nvSpPr>
        <p:spPr bwMode="auto">
          <a:xfrm>
            <a:off x="2217445" y="3234363"/>
            <a:ext cx="1891164" cy="19701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17" name="Rectangle 91"/>
          <p:cNvSpPr>
            <a:spLocks noChangeArrowheads="1"/>
          </p:cNvSpPr>
          <p:nvPr/>
        </p:nvSpPr>
        <p:spPr bwMode="auto">
          <a:xfrm>
            <a:off x="2843108" y="3234363"/>
            <a:ext cx="1864842" cy="197013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18" name="Rectangle 92"/>
          <p:cNvSpPr>
            <a:spLocks noChangeArrowheads="1"/>
          </p:cNvSpPr>
          <p:nvPr/>
        </p:nvSpPr>
        <p:spPr bwMode="auto">
          <a:xfrm>
            <a:off x="3464723" y="3234363"/>
            <a:ext cx="1866866" cy="19701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19" name="Rectangle 93"/>
          <p:cNvSpPr>
            <a:spLocks noChangeArrowheads="1"/>
          </p:cNvSpPr>
          <p:nvPr/>
        </p:nvSpPr>
        <p:spPr bwMode="auto">
          <a:xfrm>
            <a:off x="2217445" y="3894448"/>
            <a:ext cx="1891164" cy="198025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20" name="Rectangle 94"/>
          <p:cNvSpPr>
            <a:spLocks noChangeArrowheads="1"/>
          </p:cNvSpPr>
          <p:nvPr/>
        </p:nvSpPr>
        <p:spPr bwMode="auto">
          <a:xfrm>
            <a:off x="2826910" y="3894448"/>
            <a:ext cx="1891164" cy="198025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3061"/>
          </a:p>
        </p:txBody>
      </p:sp>
      <p:sp>
        <p:nvSpPr>
          <p:cNvPr id="21" name="Rectangle 95"/>
          <p:cNvSpPr>
            <a:spLocks noChangeArrowheads="1"/>
          </p:cNvSpPr>
          <p:nvPr/>
        </p:nvSpPr>
        <p:spPr bwMode="auto">
          <a:xfrm>
            <a:off x="3464723" y="3904573"/>
            <a:ext cx="1866866" cy="197013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20000"/>
              </a:spcBef>
              <a:buClr>
                <a:schemeClr val="hlink"/>
              </a:buClr>
              <a:buSzPct val="110000"/>
              <a:buFont typeface="Wingdings" panose="05000000000000000000" pitchFamily="2" charset="2"/>
              <a:buNone/>
            </a:pPr>
            <a:endParaRPr lang="zh-CN" altLang="en-US" sz="3061">
              <a:solidFill>
                <a:srgbClr val="0000FF"/>
              </a:solidFill>
              <a:latin typeface="宋体" panose="02010600030101010101" pitchFamily="2" charset="-122"/>
            </a:endParaRPr>
          </a:p>
        </p:txBody>
      </p:sp>
      <p:sp>
        <p:nvSpPr>
          <p:cNvPr id="22" name="Text Box 96"/>
          <p:cNvSpPr txBox="1">
            <a:spLocks noChangeArrowheads="1"/>
          </p:cNvSpPr>
          <p:nvPr/>
        </p:nvSpPr>
        <p:spPr bwMode="auto">
          <a:xfrm>
            <a:off x="8068058" y="3229592"/>
            <a:ext cx="672234" cy="670210"/>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4</a:t>
            </a:r>
          </a:p>
        </p:txBody>
      </p:sp>
      <p:sp>
        <p:nvSpPr>
          <p:cNvPr id="23" name="Text Box 97"/>
          <p:cNvSpPr txBox="1">
            <a:spLocks noChangeArrowheads="1"/>
          </p:cNvSpPr>
          <p:nvPr/>
        </p:nvSpPr>
        <p:spPr bwMode="auto">
          <a:xfrm>
            <a:off x="8740292" y="3229592"/>
            <a:ext cx="680333" cy="670210"/>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4</a:t>
            </a:r>
          </a:p>
        </p:txBody>
      </p:sp>
      <p:sp>
        <p:nvSpPr>
          <p:cNvPr id="24" name="Text Box 98"/>
          <p:cNvSpPr txBox="1">
            <a:spLocks noChangeArrowheads="1"/>
          </p:cNvSpPr>
          <p:nvPr/>
        </p:nvSpPr>
        <p:spPr bwMode="auto">
          <a:xfrm>
            <a:off x="7387725" y="3889677"/>
            <a:ext cx="680333" cy="660085"/>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5</a:t>
            </a:r>
          </a:p>
        </p:txBody>
      </p:sp>
      <p:sp>
        <p:nvSpPr>
          <p:cNvPr id="25" name="Text Box 99"/>
          <p:cNvSpPr txBox="1">
            <a:spLocks noChangeArrowheads="1"/>
          </p:cNvSpPr>
          <p:nvPr/>
        </p:nvSpPr>
        <p:spPr bwMode="auto">
          <a:xfrm>
            <a:off x="8057583" y="3911416"/>
            <a:ext cx="672234" cy="660085"/>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6</a:t>
            </a:r>
          </a:p>
        </p:txBody>
      </p:sp>
      <p:sp>
        <p:nvSpPr>
          <p:cNvPr id="26" name="Text Box 100"/>
          <p:cNvSpPr txBox="1">
            <a:spLocks noChangeArrowheads="1"/>
          </p:cNvSpPr>
          <p:nvPr/>
        </p:nvSpPr>
        <p:spPr bwMode="auto">
          <a:xfrm>
            <a:off x="8740292" y="3889677"/>
            <a:ext cx="680333" cy="660085"/>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6</a:t>
            </a:r>
          </a:p>
        </p:txBody>
      </p:sp>
      <p:sp>
        <p:nvSpPr>
          <p:cNvPr id="27" name="Text Box 101"/>
          <p:cNvSpPr txBox="1">
            <a:spLocks noChangeArrowheads="1"/>
          </p:cNvSpPr>
          <p:nvPr/>
        </p:nvSpPr>
        <p:spPr bwMode="auto">
          <a:xfrm>
            <a:off x="7387725" y="4553811"/>
            <a:ext cx="680333" cy="649962"/>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6</a:t>
            </a:r>
          </a:p>
        </p:txBody>
      </p:sp>
      <p:sp>
        <p:nvSpPr>
          <p:cNvPr id="28" name="Text Box 102"/>
          <p:cNvSpPr txBox="1">
            <a:spLocks noChangeArrowheads="1"/>
          </p:cNvSpPr>
          <p:nvPr/>
        </p:nvSpPr>
        <p:spPr bwMode="auto">
          <a:xfrm>
            <a:off x="8068058" y="4549762"/>
            <a:ext cx="672234" cy="660085"/>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7</a:t>
            </a:r>
          </a:p>
        </p:txBody>
      </p:sp>
      <p:sp>
        <p:nvSpPr>
          <p:cNvPr id="29" name="Text Box 103"/>
          <p:cNvSpPr txBox="1">
            <a:spLocks noChangeArrowheads="1"/>
          </p:cNvSpPr>
          <p:nvPr/>
        </p:nvSpPr>
        <p:spPr bwMode="auto">
          <a:xfrm>
            <a:off x="8740292" y="4549762"/>
            <a:ext cx="680333" cy="660085"/>
          </a:xfrm>
          <a:prstGeom prst="rect">
            <a:avLst/>
          </a:prstGeom>
          <a:solidFill>
            <a:srgbClr val="CDFFF2"/>
          </a:solidFill>
          <a:ln w="28575">
            <a:solidFill>
              <a:srgbClr val="FF00FF"/>
            </a:solidFill>
            <a:miter lim="800000"/>
            <a:headEnd/>
            <a:tailEnd/>
          </a:ln>
        </p:spPr>
        <p:txBody>
          <a:bodyPr lIns="0" tIns="0" rIns="0" bIns="0" anchor="ctr" anchorCtr="1"/>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061">
                <a:solidFill>
                  <a:srgbClr val="FF0000"/>
                </a:solidFill>
                <a:latin typeface="宋体" panose="02010600030101010101" pitchFamily="2" charset="-122"/>
              </a:rPr>
              <a:t>8</a:t>
            </a:r>
          </a:p>
        </p:txBody>
      </p:sp>
      <p:sp>
        <p:nvSpPr>
          <p:cNvPr id="30" name="文本框 29"/>
          <p:cNvSpPr txBox="1"/>
          <p:nvPr/>
        </p:nvSpPr>
        <p:spPr>
          <a:xfrm>
            <a:off x="2054878" y="1330295"/>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2</a:t>
            </a:r>
            <a:r>
              <a:rPr lang="zh-CN" altLang="en-US" sz="2296" dirty="0">
                <a:solidFill>
                  <a:srgbClr val="0000CC"/>
                </a:solidFill>
                <a:latin typeface="+mj-ea"/>
                <a:ea typeface="+mj-ea"/>
              </a:rPr>
              <a:t>）均值滤波示例</a:t>
            </a:r>
          </a:p>
        </p:txBody>
      </p:sp>
    </p:spTree>
    <p:extLst>
      <p:ext uri="{BB962C8B-B14F-4D97-AF65-F5344CB8AC3E}">
        <p14:creationId xmlns:p14="http://schemas.microsoft.com/office/powerpoint/2010/main" val="234959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to="" calcmode="lin" valueType="num">
                                      <p:cBhvr>
                                        <p:cTn id="12" dur="1" fill="hold"/>
                                        <p:tgtEl>
                                          <p:spTgt spid="10"/>
                                        </p:tgtEl>
                                        <p:attrNameLst>
                                          <p:attrName/>
                                        </p:attrNameLst>
                                      </p:cBhvr>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plus(i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plus(i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3" presetClass="entr" presetSubtype="16"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plus(i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3" presetClass="entr" presetSubtype="16"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plus(i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1" nodeType="clickEffect">
                                  <p:stCondLst>
                                    <p:cond delay="0"/>
                                  </p:stCondLst>
                                  <p:childTnLst>
                                    <p:animEffect transition="out" filter="blinds(horizontal)">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3" presetClass="entr" presetSubtype="16"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plus(in)">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3" presetClass="entr" presetSubtype="16"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plus(in)">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xit" presetSubtype="10" fill="hold" grpId="1" nodeType="clickEffect">
                                  <p:stCondLst>
                                    <p:cond delay="0"/>
                                  </p:stCondLst>
                                  <p:childTnLst>
                                    <p:animEffect transition="out" filter="blinds(horizontal)">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3" presetClass="entr" presetSubtype="16"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plus(in)">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13" presetClass="entr" presetSubtype="16"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plus(in)">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xit" presetSubtype="10" fill="hold" grpId="1" nodeType="clickEffect">
                                  <p:stCondLst>
                                    <p:cond delay="0"/>
                                  </p:stCondLst>
                                  <p:childTnLst>
                                    <p:animEffect transition="out" filter="blinds(horizontal)">
                                      <p:cBhvr>
                                        <p:cTn id="75" dur="500"/>
                                        <p:tgtEl>
                                          <p:spTgt spid="16"/>
                                        </p:tgtEl>
                                      </p:cBhvr>
                                    </p:animEffect>
                                    <p:set>
                                      <p:cBhvr>
                                        <p:cTn id="76" dur="1" fill="hold">
                                          <p:stCondLst>
                                            <p:cond delay="499"/>
                                          </p:stCondLst>
                                        </p:cTn>
                                        <p:tgtEl>
                                          <p:spTgt spid="1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3" presetClass="entr" presetSubtype="16"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plus(in)">
                                      <p:cBhvr>
                                        <p:cTn id="81" dur="5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13" presetClass="entr" presetSubtype="16"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plus(in)">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xit" presetSubtype="10" fill="hold" grpId="1" nodeType="clickEffect">
                                  <p:stCondLst>
                                    <p:cond delay="0"/>
                                  </p:stCondLst>
                                  <p:childTnLst>
                                    <p:animEffect transition="out" filter="blinds(horizontal)">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3" presetClass="entr" presetSubtype="16" fill="hold" grpId="0"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plus(in)">
                                      <p:cBhvr>
                                        <p:cTn id="96" dur="500"/>
                                        <p:tgtEl>
                                          <p:spTgt spid="18"/>
                                        </p:tgtEl>
                                      </p:cBhvr>
                                    </p:animEffect>
                                  </p:childTnLst>
                                </p:cTn>
                              </p:par>
                            </p:childTnLst>
                          </p:cTn>
                        </p:par>
                      </p:childTnLst>
                    </p:cTn>
                  </p:par>
                  <p:par>
                    <p:cTn id="97" fill="hold">
                      <p:stCondLst>
                        <p:cond delay="indefinite"/>
                      </p:stCondLst>
                      <p:childTnLst>
                        <p:par>
                          <p:cTn id="98" fill="hold">
                            <p:stCondLst>
                              <p:cond delay="0"/>
                            </p:stCondLst>
                            <p:childTnLst>
                              <p:par>
                                <p:cTn id="99" presetID="13" presetClass="entr" presetSubtype="16"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plus(in)">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xit" presetSubtype="10" fill="hold" grpId="1" nodeType="clickEffect">
                                  <p:stCondLst>
                                    <p:cond delay="0"/>
                                  </p:stCondLst>
                                  <p:childTnLst>
                                    <p:animEffect transition="out" filter="blinds(horizontal)">
                                      <p:cBhvr>
                                        <p:cTn id="105" dur="500"/>
                                        <p:tgtEl>
                                          <p:spTgt spid="18"/>
                                        </p:tgtEl>
                                      </p:cBhvr>
                                    </p:animEffect>
                                    <p:set>
                                      <p:cBhvr>
                                        <p:cTn id="106" dur="1" fill="hold">
                                          <p:stCondLst>
                                            <p:cond delay="499"/>
                                          </p:stCondLst>
                                        </p:cTn>
                                        <p:tgtEl>
                                          <p:spTgt spid="1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3" presetClass="entr" presetSubtype="16"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plus(in)">
                                      <p:cBhvr>
                                        <p:cTn id="111" dur="5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13" presetClass="entr" presetSubtype="16"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plus(in)">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1" nodeType="clickEffect">
                                  <p:stCondLst>
                                    <p:cond delay="0"/>
                                  </p:stCondLst>
                                  <p:childTnLst>
                                    <p:animEffect transition="out" filter="blinds(horizontal)">
                                      <p:cBhvr>
                                        <p:cTn id="120" dur="500"/>
                                        <p:tgtEl>
                                          <p:spTgt spid="19"/>
                                        </p:tgtEl>
                                      </p:cBhvr>
                                    </p:animEffect>
                                    <p:set>
                                      <p:cBhvr>
                                        <p:cTn id="121" dur="1" fill="hold">
                                          <p:stCondLst>
                                            <p:cond delay="499"/>
                                          </p:stCondLst>
                                        </p:cTn>
                                        <p:tgtEl>
                                          <p:spTgt spid="19"/>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3" presetClass="entr" presetSubtype="16" fill="hold" grpId="0" nodeType="click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plus(in)">
                                      <p:cBhvr>
                                        <p:cTn id="126" dur="500"/>
                                        <p:tgtEl>
                                          <p:spTgt spid="20"/>
                                        </p:tgtEl>
                                      </p:cBhvr>
                                    </p:animEffect>
                                  </p:childTnLst>
                                </p:cTn>
                              </p:par>
                            </p:childTnLst>
                          </p:cTn>
                        </p:par>
                      </p:childTnLst>
                    </p:cTn>
                  </p:par>
                  <p:par>
                    <p:cTn id="127" fill="hold">
                      <p:stCondLst>
                        <p:cond delay="indefinite"/>
                      </p:stCondLst>
                      <p:childTnLst>
                        <p:par>
                          <p:cTn id="128" fill="hold">
                            <p:stCondLst>
                              <p:cond delay="0"/>
                            </p:stCondLst>
                            <p:childTnLst>
                              <p:par>
                                <p:cTn id="129" presetID="13" presetClass="entr" presetSubtype="16" fill="hold"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plus(in)">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xit" presetSubtype="10" fill="hold" grpId="1" nodeType="clickEffect">
                                  <p:stCondLst>
                                    <p:cond delay="0"/>
                                  </p:stCondLst>
                                  <p:childTnLst>
                                    <p:animEffect transition="out" filter="blinds(horizontal)">
                                      <p:cBhvr>
                                        <p:cTn id="135" dur="500"/>
                                        <p:tgtEl>
                                          <p:spTgt spid="20"/>
                                        </p:tgtEl>
                                      </p:cBhvr>
                                    </p:animEffect>
                                    <p:set>
                                      <p:cBhvr>
                                        <p:cTn id="136" dur="1" fill="hold">
                                          <p:stCondLst>
                                            <p:cond delay="499"/>
                                          </p:stCondLst>
                                        </p:cTn>
                                        <p:tgtEl>
                                          <p:spTgt spid="20"/>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3" presetClass="entr" presetSubtype="16" fill="hold" grpId="0" nodeType="click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plus(in)">
                                      <p:cBhvr>
                                        <p:cTn id="141" dur="500"/>
                                        <p:tgtEl>
                                          <p:spTgt spid="21"/>
                                        </p:tgtEl>
                                      </p:cBhvr>
                                    </p:animEffect>
                                  </p:childTnLst>
                                </p:cTn>
                              </p:par>
                            </p:childTnLst>
                          </p:cTn>
                        </p:par>
                      </p:childTnLst>
                    </p:cTn>
                  </p:par>
                  <p:par>
                    <p:cTn id="142" fill="hold">
                      <p:stCondLst>
                        <p:cond delay="indefinite"/>
                      </p:stCondLst>
                      <p:childTnLst>
                        <p:par>
                          <p:cTn id="143" fill="hold">
                            <p:stCondLst>
                              <p:cond delay="0"/>
                            </p:stCondLst>
                            <p:childTnLst>
                              <p:par>
                                <p:cTn id="144" presetID="13" presetClass="entr" presetSubtype="16" fill="hold" nodeType="click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plus(in)">
                                      <p:cBhvr>
                                        <p:cTn id="146" dur="500"/>
                                        <p:tgtEl>
                                          <p:spTgt spid="29"/>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xit" presetSubtype="10" fill="hold" grpId="1" nodeType="clickEffect">
                                  <p:stCondLst>
                                    <p:cond delay="0"/>
                                  </p:stCondLst>
                                  <p:childTnLst>
                                    <p:animEffect transition="out" filter="blinds(horizontal)">
                                      <p:cBhvr>
                                        <p:cTn id="150" dur="500"/>
                                        <p:tgtEl>
                                          <p:spTgt spid="21"/>
                                        </p:tgtEl>
                                      </p:cBhvr>
                                    </p:animEffect>
                                    <p:set>
                                      <p:cBhvr>
                                        <p:cTn id="151" dur="1" fill="hold">
                                          <p:stCondLst>
                                            <p:cond delay="499"/>
                                          </p:stCondLst>
                                        </p:cTn>
                                        <p:tgtEl>
                                          <p:spTgt spid="21"/>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8" presetClass="entr" presetSubtype="16" fill="hold" grpId="0" nodeType="clickEffect">
                                  <p:stCondLst>
                                    <p:cond delay="0"/>
                                  </p:stCondLst>
                                  <p:childTnLst>
                                    <p:set>
                                      <p:cBhvr>
                                        <p:cTn id="155" dur="1" fill="hold">
                                          <p:stCondLst>
                                            <p:cond delay="0"/>
                                          </p:stCondLst>
                                        </p:cTn>
                                        <p:tgtEl>
                                          <p:spTgt spid="8"/>
                                        </p:tgtEl>
                                        <p:attrNameLst>
                                          <p:attrName>style.visibility</p:attrName>
                                        </p:attrNameLst>
                                      </p:cBhvr>
                                      <p:to>
                                        <p:strVal val="visible"/>
                                      </p:to>
                                    </p:set>
                                    <p:animEffect transition="in" filter="diamond(in)">
                                      <p:cBhvr>
                                        <p:cTn id="1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16</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均值滤波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1979341" y="1330295"/>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3</a:t>
            </a:r>
            <a:r>
              <a:rPr lang="zh-CN" altLang="en-US" sz="2296" dirty="0">
                <a:solidFill>
                  <a:srgbClr val="0000CC"/>
                </a:solidFill>
                <a:latin typeface="+mj-ea"/>
                <a:ea typeface="+mj-ea"/>
              </a:rPr>
              <a:t>）均值滤波效果分析</a:t>
            </a:r>
          </a:p>
        </p:txBody>
      </p:sp>
      <p:sp>
        <p:nvSpPr>
          <p:cNvPr id="6" name="TextBox 2"/>
          <p:cNvSpPr txBox="1">
            <a:spLocks noChangeArrowheads="1"/>
          </p:cNvSpPr>
          <p:nvPr/>
        </p:nvSpPr>
        <p:spPr bwMode="auto">
          <a:xfrm>
            <a:off x="2284487" y="2225661"/>
            <a:ext cx="7742221" cy="290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lvl="1" indent="-583159" algn="just" eaLnBrk="1" hangingPunct="1">
              <a:spcBef>
                <a:spcPts val="893"/>
              </a:spcBef>
              <a:spcAft>
                <a:spcPts val="893"/>
              </a:spcAft>
              <a:buClr>
                <a:srgbClr val="7030A0"/>
              </a:buClr>
              <a:buSzPct val="75000"/>
              <a:buFont typeface="Wingdings" panose="05000000000000000000" pitchFamily="2" charset="2"/>
              <a:buChar char="n"/>
            </a:pPr>
            <a:r>
              <a:rPr lang="zh-CN" altLang="en-US" sz="3061" dirty="0">
                <a:solidFill>
                  <a:schemeClr val="tx1"/>
                </a:solidFill>
                <a:latin typeface="楷体" panose="02010609060101010101" pitchFamily="49" charset="-122"/>
                <a:ea typeface="楷体" panose="02010609060101010101" pitchFamily="49" charset="-122"/>
              </a:rPr>
              <a:t>若邻域内存在噪声，经过平均，噪声幅度会大为降低。</a:t>
            </a:r>
          </a:p>
          <a:p>
            <a:pPr lvl="1" indent="-583159" algn="just" eaLnBrk="1" hangingPunct="1">
              <a:spcBef>
                <a:spcPts val="893"/>
              </a:spcBef>
              <a:spcAft>
                <a:spcPts val="893"/>
              </a:spcAft>
              <a:buClr>
                <a:srgbClr val="7030A0"/>
              </a:buClr>
              <a:buSzPct val="75000"/>
              <a:buFont typeface="Wingdings" panose="05000000000000000000" pitchFamily="2" charset="2"/>
              <a:buChar char="n"/>
            </a:pPr>
            <a:r>
              <a:rPr lang="zh-CN" altLang="en-US" sz="3061" dirty="0">
                <a:solidFill>
                  <a:schemeClr val="tx1"/>
                </a:solidFill>
                <a:latin typeface="楷体" panose="02010609060101010101" pitchFamily="49" charset="-122"/>
                <a:ea typeface="楷体" panose="02010609060101010101" pitchFamily="49" charset="-122"/>
              </a:rPr>
              <a:t>点与点之间的灰度差值变小，边缘和细节处变得模糊。</a:t>
            </a:r>
            <a:endParaRPr lang="en-US" altLang="zh-CN" sz="3061" dirty="0">
              <a:solidFill>
                <a:schemeClr val="tx1"/>
              </a:solidFill>
              <a:latin typeface="楷体" panose="02010609060101010101" pitchFamily="49" charset="-122"/>
              <a:ea typeface="楷体" panose="02010609060101010101" pitchFamily="49" charset="-122"/>
            </a:endParaRPr>
          </a:p>
          <a:p>
            <a:pPr lvl="1" indent="-583159" algn="just" eaLnBrk="1" hangingPunct="1">
              <a:spcBef>
                <a:spcPts val="893"/>
              </a:spcBef>
              <a:spcAft>
                <a:spcPts val="893"/>
              </a:spcAft>
              <a:buClr>
                <a:srgbClr val="7030A0"/>
              </a:buClr>
              <a:buSzPct val="75000"/>
              <a:buFont typeface="Wingdings" panose="05000000000000000000" pitchFamily="2" charset="2"/>
              <a:buChar char="n"/>
            </a:pPr>
            <a:r>
              <a:rPr lang="zh-CN" altLang="en-US" sz="3061" dirty="0">
                <a:solidFill>
                  <a:schemeClr val="tx1"/>
                </a:solidFill>
                <a:latin typeface="楷体" panose="02010609060101010101" pitchFamily="49" charset="-122"/>
                <a:ea typeface="楷体" panose="02010609060101010101" pitchFamily="49" charset="-122"/>
              </a:rPr>
              <a:t>邻域半径越大，图像模糊程度越厉害。</a:t>
            </a:r>
          </a:p>
        </p:txBody>
      </p:sp>
    </p:spTree>
    <p:extLst>
      <p:ext uri="{BB962C8B-B14F-4D97-AF65-F5344CB8AC3E}">
        <p14:creationId xmlns:p14="http://schemas.microsoft.com/office/powerpoint/2010/main" val="6216658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4"/>
          <p:cNvPicPr>
            <a:picLocks noChangeAspect="1" noChangeArrowheads="1"/>
          </p:cNvPicPr>
          <p:nvPr/>
        </p:nvPicPr>
        <p:blipFill>
          <a:blip r:embed="rId2">
            <a:extLst>
              <a:ext uri="{28A0092B-C50C-407E-A947-70E740481C1C}">
                <a14:useLocalDpi xmlns:a14="http://schemas.microsoft.com/office/drawing/2010/main" val="0"/>
              </a:ext>
            </a:extLst>
          </a:blip>
          <a:srcRect l="23244" t="13780" r="21413" b="26172"/>
          <a:stretch>
            <a:fillRect/>
          </a:stretch>
        </p:blipFill>
        <p:spPr bwMode="auto">
          <a:xfrm>
            <a:off x="1703388" y="1052514"/>
            <a:ext cx="8748712"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Text Box 5"/>
          <p:cNvSpPr txBox="1">
            <a:spLocks noChangeArrowheads="1"/>
          </p:cNvSpPr>
          <p:nvPr/>
        </p:nvSpPr>
        <p:spPr bwMode="auto">
          <a:xfrm>
            <a:off x="2279651" y="260350"/>
            <a:ext cx="3889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rgbClr val="FF9900"/>
                </a:solidFill>
                <a:latin typeface="Arial" panose="020B0604020202020204" pitchFamily="34" charset="0"/>
                <a:ea typeface="宋体" panose="02010600030101010101" pitchFamily="2" charset="-122"/>
              </a:defRPr>
            </a:lvl1pPr>
            <a:lvl2pPr marL="742950" indent="-285750">
              <a:spcBef>
                <a:spcPct val="20000"/>
              </a:spcBef>
              <a:buChar char="•"/>
              <a:defRPr sz="2800">
                <a:solidFill>
                  <a:srgbClr val="FF9900"/>
                </a:solidFill>
                <a:latin typeface="Arial" panose="020B0604020202020204" pitchFamily="34" charset="0"/>
                <a:ea typeface="宋体" panose="02010600030101010101" pitchFamily="2" charset="-122"/>
              </a:defRPr>
            </a:lvl2pPr>
            <a:lvl3pPr marL="1143000" indent="-228600">
              <a:spcBef>
                <a:spcPct val="20000"/>
              </a:spcBef>
              <a:buChar char="•"/>
              <a:defRPr sz="2800">
                <a:solidFill>
                  <a:srgbClr val="FF9900"/>
                </a:solidFill>
                <a:latin typeface="Arial" panose="020B0604020202020204" pitchFamily="34" charset="0"/>
                <a:ea typeface="宋体" panose="02010600030101010101" pitchFamily="2" charset="-122"/>
              </a:defRPr>
            </a:lvl3pPr>
            <a:lvl4pPr marL="1600200" indent="-228600">
              <a:spcBef>
                <a:spcPct val="20000"/>
              </a:spcBef>
              <a:buChar char="•"/>
              <a:defRPr sz="2800">
                <a:solidFill>
                  <a:srgbClr val="FF9900"/>
                </a:solidFill>
                <a:latin typeface="Arial" panose="020B0604020202020204" pitchFamily="34" charset="0"/>
                <a:ea typeface="宋体" panose="02010600030101010101" pitchFamily="2" charset="-122"/>
              </a:defRPr>
            </a:lvl4pPr>
            <a:lvl5pPr marL="2057400" indent="-228600">
              <a:spcBef>
                <a:spcPct val="20000"/>
              </a:spcBef>
              <a:buChar char="•"/>
              <a:defRPr sz="2800">
                <a:solidFill>
                  <a:srgbClr val="FF9900"/>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800">
                <a:solidFill>
                  <a:srgbClr val="FF9900"/>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800">
                <a:solidFill>
                  <a:srgbClr val="FF9900"/>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800">
                <a:solidFill>
                  <a:srgbClr val="FF9900"/>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800">
                <a:solidFill>
                  <a:srgbClr val="FF9900"/>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Char char="•"/>
            </a:pPr>
            <a:r>
              <a:rPr lang="zh-CN" altLang="en-US" sz="3200" b="1">
                <a:solidFill>
                  <a:schemeClr val="tx1"/>
                </a:solidFill>
                <a:latin typeface="Times New Roman" panose="02020603050405020304" pitchFamily="18" charset="0"/>
              </a:rPr>
              <a:t>模板的选择</a:t>
            </a:r>
          </a:p>
        </p:txBody>
      </p:sp>
    </p:spTree>
    <p:extLst>
      <p:ext uri="{BB962C8B-B14F-4D97-AF65-F5344CB8AC3E}">
        <p14:creationId xmlns:p14="http://schemas.microsoft.com/office/powerpoint/2010/main" val="281233280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18</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均值滤波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6" name="矩形 5"/>
          <p:cNvSpPr/>
          <p:nvPr/>
        </p:nvSpPr>
        <p:spPr>
          <a:xfrm>
            <a:off x="2146722" y="1833103"/>
            <a:ext cx="8063673" cy="1387688"/>
          </a:xfrm>
          <a:prstGeom prst="rect">
            <a:avLst/>
          </a:prstGeom>
        </p:spPr>
        <p:txBody>
          <a:bodyPr wrap="square">
            <a:spAutoFit/>
          </a:bodyPr>
          <a:lstStyle/>
          <a:p>
            <a:pPr marL="437369" indent="-437369" algn="just">
              <a:buClr>
                <a:srgbClr val="7030A0"/>
              </a:buClr>
              <a:buSzPct val="75000"/>
              <a:buFont typeface="Wingdings" panose="05000000000000000000" pitchFamily="2" charset="2"/>
              <a:buChar char="n"/>
            </a:pP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函数</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  </a:t>
            </a:r>
            <a:r>
              <a:rPr lang="en-US" altLang="zh-CN" sz="2806" kern="100" dirty="0">
                <a:cs typeface="Times New Roman" panose="02020603050405020304" pitchFamily="18" charset="0"/>
              </a:rPr>
              <a:t>H=</a:t>
            </a:r>
            <a:r>
              <a:rPr lang="en-US" altLang="zh-CN" sz="2806" kern="100" dirty="0" err="1">
                <a:cs typeface="Times New Roman" panose="02020603050405020304" pitchFamily="18" charset="0"/>
              </a:rPr>
              <a:t>fspecial</a:t>
            </a:r>
            <a:r>
              <a:rPr lang="en-US" altLang="zh-CN" sz="2806" kern="100" dirty="0">
                <a:cs typeface="Times New Roman" panose="02020603050405020304" pitchFamily="18" charset="0"/>
              </a:rPr>
              <a:t> (TYPE, PARAMETERS)</a:t>
            </a:r>
            <a:r>
              <a:rPr lang="zh-CN" altLang="zh-CN" sz="2806" kern="100" dirty="0">
                <a:cs typeface="Times New Roman" panose="02020603050405020304" pitchFamily="18" charset="0"/>
              </a:rPr>
              <a:t>：</a:t>
            </a:r>
          </a:p>
          <a:p>
            <a:pPr indent="339793" algn="just"/>
            <a:r>
              <a:rPr lang="en-US" altLang="zh-CN" sz="2806" kern="100" dirty="0">
                <a:cs typeface="Times New Roman" panose="02020603050405020304" pitchFamily="18" charset="0"/>
              </a:rPr>
              <a:t>               Y = filter2(B,X,SHAPE)</a:t>
            </a:r>
            <a:r>
              <a:rPr lang="zh-CN" altLang="zh-CN" sz="2806" kern="100" dirty="0">
                <a:cs typeface="Times New Roman" panose="02020603050405020304" pitchFamily="18" charset="0"/>
              </a:rPr>
              <a:t>：</a:t>
            </a:r>
          </a:p>
          <a:p>
            <a:pPr indent="339793" algn="just"/>
            <a:r>
              <a:rPr lang="en-US" altLang="zh-CN" sz="2806" kern="100" dirty="0">
                <a:cs typeface="Times New Roman" panose="02020603050405020304" pitchFamily="18" charset="0"/>
              </a:rPr>
              <a:t>       B= </a:t>
            </a:r>
            <a:r>
              <a:rPr lang="en-US" altLang="zh-CN" sz="2806" kern="100" dirty="0" err="1">
                <a:cs typeface="Times New Roman" panose="02020603050405020304" pitchFamily="18" charset="0"/>
              </a:rPr>
              <a:t>imfilter</a:t>
            </a:r>
            <a:r>
              <a:rPr lang="en-US" altLang="zh-CN" sz="2806" kern="100" dirty="0">
                <a:cs typeface="Times New Roman" panose="02020603050405020304" pitchFamily="18" charset="0"/>
              </a:rPr>
              <a:t>(A,H,OPTION1, OPTION2,…)</a:t>
            </a:r>
            <a:r>
              <a:rPr lang="zh-CN" altLang="zh-CN" sz="2806" kern="100" dirty="0">
                <a:cs typeface="Times New Roman" panose="02020603050405020304" pitchFamily="18" charset="0"/>
              </a:rPr>
              <a:t>：</a:t>
            </a:r>
            <a:endParaRPr lang="zh-CN" altLang="en-US" sz="2806" dirty="0">
              <a:cs typeface="Times New Roman" panose="02020603050405020304" pitchFamily="18" charset="0"/>
            </a:endParaRPr>
          </a:p>
        </p:txBody>
      </p:sp>
      <p:sp>
        <p:nvSpPr>
          <p:cNvPr id="7" name="文本框 6"/>
          <p:cNvSpPr txBox="1"/>
          <p:nvPr/>
        </p:nvSpPr>
        <p:spPr>
          <a:xfrm>
            <a:off x="1825269" y="1244265"/>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4</a:t>
            </a:r>
            <a:r>
              <a:rPr lang="zh-CN" altLang="en-US" sz="2296" dirty="0">
                <a:solidFill>
                  <a:srgbClr val="0000CC"/>
                </a:solidFill>
                <a:latin typeface="+mj-ea"/>
                <a:ea typeface="+mj-ea"/>
              </a:rPr>
              <a:t>）例程</a:t>
            </a:r>
          </a:p>
        </p:txBody>
      </p:sp>
      <p:sp>
        <p:nvSpPr>
          <p:cNvPr id="8" name="文本框 7"/>
          <p:cNvSpPr txBox="1"/>
          <p:nvPr/>
        </p:nvSpPr>
        <p:spPr>
          <a:xfrm>
            <a:off x="2156644" y="3245313"/>
            <a:ext cx="8398873" cy="3036344"/>
          </a:xfrm>
          <a:prstGeom prst="rect">
            <a:avLst/>
          </a:prstGeom>
          <a:noFill/>
        </p:spPr>
        <p:txBody>
          <a:bodyPr wrap="square" rtlCol="0">
            <a:spAutoFit/>
          </a:bodyPr>
          <a:lstStyle/>
          <a:p>
            <a:pPr marL="437369" indent="-437369" algn="just">
              <a:buClr>
                <a:srgbClr val="7030A0"/>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程序</a:t>
            </a:r>
          </a:p>
          <a:p>
            <a:pPr indent="505098"/>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('Letters-a.jpg');</a:t>
            </a:r>
            <a:endParaRPr lang="zh-CN" altLang="zh-CN" sz="2806" dirty="0">
              <a:ea typeface="楷体" panose="02010609060101010101" pitchFamily="49" charset="-122"/>
              <a:cs typeface="Times New Roman" panose="02020603050405020304" pitchFamily="18" charset="0"/>
            </a:endParaRPr>
          </a:p>
          <a:p>
            <a:pPr indent="505098"/>
            <a:r>
              <a:rPr lang="en-US" altLang="zh-CN" sz="2806" dirty="0" err="1">
                <a:ea typeface="楷体" panose="02010609060101010101" pitchFamily="49" charset="-122"/>
                <a:cs typeface="Times New Roman" panose="02020603050405020304" pitchFamily="18" charset="0"/>
              </a:rPr>
              <a:t>noiseI</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imnoise</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gaussian</a:t>
            </a:r>
            <a:r>
              <a:rPr lang="en-US" altLang="zh-CN" sz="2806" dirty="0">
                <a:ea typeface="楷体" panose="02010609060101010101" pitchFamily="49" charset="-122"/>
                <a:cs typeface="Times New Roman" panose="02020603050405020304" pitchFamily="18" charset="0"/>
              </a:rPr>
              <a:t>'); </a:t>
            </a:r>
          </a:p>
          <a:p>
            <a:pPr indent="505098"/>
            <a:r>
              <a:rPr lang="en-US" altLang="zh-CN" sz="2806" dirty="0">
                <a:ea typeface="楷体" panose="02010609060101010101" pitchFamily="49" charset="-122"/>
                <a:cs typeface="Times New Roman" panose="02020603050405020304" pitchFamily="18" charset="0"/>
              </a:rPr>
              <a:t>result1=</a:t>
            </a:r>
            <a:r>
              <a:rPr lang="en-US" altLang="zh-CN" sz="2806" dirty="0">
                <a:solidFill>
                  <a:srgbClr val="0000CC"/>
                </a:solidFill>
                <a:ea typeface="楷体" panose="02010609060101010101" pitchFamily="49" charset="-122"/>
                <a:cs typeface="Times New Roman" panose="02020603050405020304" pitchFamily="18" charset="0"/>
              </a:rPr>
              <a:t>filter2(</a:t>
            </a:r>
            <a:r>
              <a:rPr lang="en-US" altLang="zh-CN" sz="2806" dirty="0" err="1">
                <a:solidFill>
                  <a:srgbClr val="0000CC"/>
                </a:solidFill>
                <a:ea typeface="楷体" panose="02010609060101010101" pitchFamily="49" charset="-122"/>
                <a:cs typeface="Times New Roman" panose="02020603050405020304" pitchFamily="18" charset="0"/>
              </a:rPr>
              <a:t>fspecial</a:t>
            </a:r>
            <a:r>
              <a:rPr lang="en-US" altLang="zh-CN" sz="2806" dirty="0">
                <a:solidFill>
                  <a:srgbClr val="0000CC"/>
                </a:solidFill>
                <a:ea typeface="楷体" panose="02010609060101010101" pitchFamily="49" charset="-122"/>
                <a:cs typeface="Times New Roman" panose="02020603050405020304" pitchFamily="18" charset="0"/>
              </a:rPr>
              <a:t>('average',3),</a:t>
            </a:r>
            <a:r>
              <a:rPr lang="en-US" altLang="zh-CN" sz="2806" dirty="0" err="1">
                <a:solidFill>
                  <a:srgbClr val="0000CC"/>
                </a:solidFill>
                <a:ea typeface="楷体" panose="02010609060101010101" pitchFamily="49" charset="-122"/>
                <a:cs typeface="Times New Roman" panose="02020603050405020304" pitchFamily="18" charset="0"/>
              </a:rPr>
              <a:t>noiseI</a:t>
            </a:r>
            <a:r>
              <a:rPr lang="en-US" altLang="zh-CN" sz="2806" dirty="0">
                <a:solidFill>
                  <a:srgbClr val="0000CC"/>
                </a:solidFill>
                <a:ea typeface="楷体" panose="02010609060101010101" pitchFamily="49" charset="-122"/>
                <a:cs typeface="Times New Roman" panose="02020603050405020304" pitchFamily="18" charset="0"/>
              </a:rPr>
              <a:t>); </a:t>
            </a:r>
          </a:p>
          <a:p>
            <a:pPr indent="505098"/>
            <a:r>
              <a:rPr lang="en-US" altLang="zh-CN" sz="2806" dirty="0">
                <a:ea typeface="楷体" panose="02010609060101010101" pitchFamily="49" charset="-122"/>
                <a:cs typeface="Times New Roman" panose="02020603050405020304" pitchFamily="18" charset="0"/>
              </a:rPr>
              <a:t>result2=</a:t>
            </a:r>
            <a:r>
              <a:rPr lang="en-US" altLang="zh-CN" sz="2806" dirty="0">
                <a:solidFill>
                  <a:srgbClr val="0000CC"/>
                </a:solidFill>
                <a:ea typeface="楷体" panose="02010609060101010101" pitchFamily="49" charset="-122"/>
                <a:cs typeface="Times New Roman" panose="02020603050405020304" pitchFamily="18" charset="0"/>
              </a:rPr>
              <a:t>filter2(</a:t>
            </a:r>
            <a:r>
              <a:rPr lang="en-US" altLang="zh-CN" sz="2806" dirty="0" err="1">
                <a:solidFill>
                  <a:srgbClr val="0000CC"/>
                </a:solidFill>
                <a:ea typeface="楷体" panose="02010609060101010101" pitchFamily="49" charset="-122"/>
                <a:cs typeface="Times New Roman" panose="02020603050405020304" pitchFamily="18" charset="0"/>
              </a:rPr>
              <a:t>fspecial</a:t>
            </a:r>
            <a:r>
              <a:rPr lang="en-US" altLang="zh-CN" sz="2806" dirty="0">
                <a:solidFill>
                  <a:srgbClr val="0000CC"/>
                </a:solidFill>
                <a:ea typeface="楷体" panose="02010609060101010101" pitchFamily="49" charset="-122"/>
                <a:cs typeface="Times New Roman" panose="02020603050405020304" pitchFamily="18" charset="0"/>
              </a:rPr>
              <a:t>('average',7),</a:t>
            </a:r>
            <a:r>
              <a:rPr lang="en-US" altLang="zh-CN" sz="2806" dirty="0" err="1">
                <a:solidFill>
                  <a:srgbClr val="0000CC"/>
                </a:solidFill>
                <a:ea typeface="楷体" panose="02010609060101010101" pitchFamily="49" charset="-122"/>
                <a:cs typeface="Times New Roman" panose="02020603050405020304" pitchFamily="18" charset="0"/>
              </a:rPr>
              <a:t>noiseI</a:t>
            </a:r>
            <a:r>
              <a:rPr lang="en-US" altLang="zh-CN" sz="2806" dirty="0">
                <a:solidFill>
                  <a:srgbClr val="0000CC"/>
                </a:solidFill>
                <a:ea typeface="楷体" panose="02010609060101010101" pitchFamily="49" charset="-122"/>
                <a:cs typeface="Times New Roman" panose="02020603050405020304" pitchFamily="18" charset="0"/>
              </a:rPr>
              <a:t>); </a:t>
            </a:r>
          </a:p>
          <a:p>
            <a:pPr indent="505098"/>
            <a:r>
              <a:rPr lang="en-US" altLang="zh-CN" sz="2806" dirty="0">
                <a:ea typeface="楷体" panose="02010609060101010101" pitchFamily="49" charset="-122"/>
                <a:cs typeface="Times New Roman" panose="02020603050405020304" pitchFamily="18" charset="0"/>
              </a:rPr>
              <a:t>subplot(223),</a:t>
            </a:r>
            <a:r>
              <a:rPr lang="en-US" altLang="zh-CN" sz="2806" dirty="0" err="1">
                <a:ea typeface="楷体" panose="02010609060101010101" pitchFamily="49" charset="-122"/>
                <a:cs typeface="Times New Roman" panose="02020603050405020304" pitchFamily="18" charset="0"/>
              </a:rPr>
              <a:t>imshow</a:t>
            </a:r>
            <a:r>
              <a:rPr lang="en-US" altLang="zh-CN" sz="2806" dirty="0">
                <a:ea typeface="楷体" panose="02010609060101010101" pitchFamily="49" charset="-122"/>
                <a:cs typeface="Times New Roman" panose="02020603050405020304" pitchFamily="18" charset="0"/>
              </a:rPr>
              <a:t>(uint8(result1)),title('3</a:t>
            </a:r>
            <a:r>
              <a:rPr lang="zh-CN" altLang="zh-CN" sz="2806" dirty="0">
                <a:ea typeface="楷体" panose="02010609060101010101" pitchFamily="49" charset="-122"/>
                <a:cs typeface="Times New Roman" panose="02020603050405020304" pitchFamily="18" charset="0"/>
              </a:rPr>
              <a:t>×</a:t>
            </a:r>
            <a:r>
              <a:rPr lang="en-US" altLang="zh-CN" sz="2806" dirty="0">
                <a:ea typeface="楷体" panose="02010609060101010101" pitchFamily="49" charset="-122"/>
                <a:cs typeface="Times New Roman" panose="02020603050405020304" pitchFamily="18" charset="0"/>
              </a:rPr>
              <a:t>3');</a:t>
            </a:r>
            <a:endParaRPr lang="zh-CN" altLang="zh-CN" sz="2806" dirty="0">
              <a:ea typeface="楷体" panose="02010609060101010101" pitchFamily="49" charset="-122"/>
              <a:cs typeface="Times New Roman" panose="02020603050405020304" pitchFamily="18" charset="0"/>
            </a:endParaRPr>
          </a:p>
          <a:p>
            <a:pPr indent="505098"/>
            <a:r>
              <a:rPr lang="en-US" altLang="zh-CN" sz="2806" dirty="0">
                <a:ea typeface="楷体" panose="02010609060101010101" pitchFamily="49" charset="-122"/>
                <a:cs typeface="Times New Roman" panose="02020603050405020304" pitchFamily="18" charset="0"/>
              </a:rPr>
              <a:t>subplot(224),</a:t>
            </a:r>
            <a:r>
              <a:rPr lang="en-US" altLang="zh-CN" sz="2806" dirty="0" err="1">
                <a:ea typeface="楷体" panose="02010609060101010101" pitchFamily="49" charset="-122"/>
                <a:cs typeface="Times New Roman" panose="02020603050405020304" pitchFamily="18" charset="0"/>
              </a:rPr>
              <a:t>imshow</a:t>
            </a:r>
            <a:r>
              <a:rPr lang="en-US" altLang="zh-CN" sz="2806" dirty="0">
                <a:ea typeface="楷体" panose="02010609060101010101" pitchFamily="49" charset="-122"/>
                <a:cs typeface="Times New Roman" panose="02020603050405020304" pitchFamily="18" charset="0"/>
              </a:rPr>
              <a:t>(uint8(result2)),title('7</a:t>
            </a:r>
            <a:r>
              <a:rPr lang="zh-CN" altLang="zh-CN" sz="2806" dirty="0">
                <a:ea typeface="楷体" panose="02010609060101010101" pitchFamily="49" charset="-122"/>
                <a:cs typeface="Times New Roman" panose="02020603050405020304" pitchFamily="18" charset="0"/>
              </a:rPr>
              <a:t>×</a:t>
            </a:r>
            <a:r>
              <a:rPr lang="en-US" altLang="zh-CN" sz="2806" dirty="0">
                <a:ea typeface="楷体" panose="02010609060101010101" pitchFamily="49" charset="-122"/>
                <a:cs typeface="Times New Roman" panose="02020603050405020304" pitchFamily="18" charset="0"/>
              </a:rPr>
              <a:t>7');</a:t>
            </a:r>
            <a:endParaRPr lang="zh-CN" altLang="en-US" sz="229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47980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19</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均值滤波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5" name="图片 4"/>
          <p:cNvPicPr>
            <a:picLocks noChangeAspect="1"/>
          </p:cNvPicPr>
          <p:nvPr/>
        </p:nvPicPr>
        <p:blipFill>
          <a:blip r:embed="rId2" cstate="print"/>
          <a:srcRect/>
          <a:stretch>
            <a:fillRect/>
          </a:stretch>
        </p:blipFill>
        <p:spPr bwMode="auto">
          <a:xfrm>
            <a:off x="2535263" y="2350539"/>
            <a:ext cx="2047240" cy="2047887"/>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692983" y="1367917"/>
            <a:ext cx="2043295" cy="2043295"/>
          </a:xfrm>
          <a:prstGeom prst="rect">
            <a:avLst/>
          </a:prstGeom>
          <a:noFill/>
          <a:ln w="9525">
            <a:noFill/>
            <a:miter lim="800000"/>
            <a:headEnd/>
            <a:tailEnd/>
          </a:ln>
        </p:spPr>
      </p:pic>
      <p:pic>
        <p:nvPicPr>
          <p:cNvPr id="7" name="图片 6"/>
          <p:cNvPicPr>
            <a:picLocks noChangeAspect="1"/>
          </p:cNvPicPr>
          <p:nvPr/>
        </p:nvPicPr>
        <p:blipFill>
          <a:blip r:embed="rId4" cstate="print"/>
          <a:srcRect/>
          <a:stretch>
            <a:fillRect/>
          </a:stretch>
        </p:blipFill>
        <p:spPr bwMode="auto">
          <a:xfrm>
            <a:off x="6692983" y="3998416"/>
            <a:ext cx="2043295" cy="2043295"/>
          </a:xfrm>
          <a:prstGeom prst="rect">
            <a:avLst/>
          </a:prstGeom>
          <a:noFill/>
          <a:ln w="9525">
            <a:noFill/>
            <a:miter lim="800000"/>
            <a:headEnd/>
            <a:tailEnd/>
          </a:ln>
        </p:spPr>
      </p:pic>
      <p:sp>
        <p:nvSpPr>
          <p:cNvPr id="8" name="矩形 7"/>
          <p:cNvSpPr/>
          <p:nvPr/>
        </p:nvSpPr>
        <p:spPr>
          <a:xfrm>
            <a:off x="1825269" y="4531124"/>
            <a:ext cx="3236784"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）高斯噪声图像</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6004156" y="3448388"/>
            <a:ext cx="3381054"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3</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3 </a:t>
            </a:r>
            <a:r>
              <a:rPr lang="zh-CN" altLang="zh-CN" sz="2806" kern="100" dirty="0">
                <a:ea typeface="楷体" panose="02010609060101010101" pitchFamily="49" charset="-122"/>
                <a:cs typeface="Times New Roman" panose="02020603050405020304" pitchFamily="18" charset="0"/>
              </a:rPr>
              <a:t>均值滤波</a:t>
            </a:r>
            <a:endParaRPr lang="zh-CN" altLang="en-US" sz="2806" dirty="0">
              <a:ea typeface="楷体" panose="02010609060101010101" pitchFamily="49" charset="-122"/>
              <a:cs typeface="Times New Roman" panose="02020603050405020304" pitchFamily="18" charset="0"/>
            </a:endParaRPr>
          </a:p>
        </p:txBody>
      </p:sp>
      <p:sp>
        <p:nvSpPr>
          <p:cNvPr id="10" name="矩形 9"/>
          <p:cNvSpPr/>
          <p:nvPr/>
        </p:nvSpPr>
        <p:spPr>
          <a:xfrm>
            <a:off x="6004157" y="6116063"/>
            <a:ext cx="3337773"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7</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7</a:t>
            </a:r>
            <a:r>
              <a:rPr lang="zh-CN" altLang="zh-CN" sz="2806" kern="100" dirty="0">
                <a:ea typeface="楷体" panose="02010609060101010101" pitchFamily="49" charset="-122"/>
                <a:cs typeface="Times New Roman" panose="02020603050405020304" pitchFamily="18" charset="0"/>
              </a:rPr>
              <a:t>均值滤波 </a:t>
            </a:r>
            <a:endParaRPr lang="zh-CN" altLang="en-US" sz="2806" dirty="0">
              <a:ea typeface="楷体" panose="02010609060101010101" pitchFamily="49" charset="-122"/>
              <a:cs typeface="Times New Roman" panose="02020603050405020304" pitchFamily="18" charset="0"/>
            </a:endParaRPr>
          </a:p>
        </p:txBody>
      </p:sp>
      <p:sp>
        <p:nvSpPr>
          <p:cNvPr id="11" name="矩形 10"/>
          <p:cNvSpPr/>
          <p:nvPr/>
        </p:nvSpPr>
        <p:spPr>
          <a:xfrm>
            <a:off x="1922143" y="1211122"/>
            <a:ext cx="8063673" cy="445635"/>
          </a:xfrm>
          <a:prstGeom prst="rect">
            <a:avLst/>
          </a:prstGeom>
        </p:spPr>
        <p:txBody>
          <a:bodyPr wrap="square">
            <a:spAutoFit/>
          </a:bodyPr>
          <a:lstStyle/>
          <a:p>
            <a:pPr marL="437369" indent="-437369" algn="just">
              <a:buClr>
                <a:srgbClr val="7030A0"/>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806" dirty="0">
              <a:cs typeface="Times New Roman" panose="02020603050405020304" pitchFamily="18" charset="0"/>
            </a:endParaRPr>
          </a:p>
        </p:txBody>
      </p:sp>
    </p:spTree>
    <p:extLst>
      <p:ext uri="{BB962C8B-B14F-4D97-AF65-F5344CB8AC3E}">
        <p14:creationId xmlns:p14="http://schemas.microsoft.com/office/powerpoint/2010/main" val="3058131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663142" y="595535"/>
            <a:ext cx="2173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32" tIns="45716" rIns="91432" bIns="45716">
            <a:spAutoFit/>
          </a:bodyPr>
          <a:lstStyle>
            <a:lvl1pPr marL="96838"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20000"/>
              </a:spcBef>
              <a:buClr>
                <a:srgbClr val="7000C8"/>
              </a:buClr>
              <a:buSzPct val="75000"/>
              <a:buFont typeface="Wingdings" pitchFamily="2" charset="2"/>
              <a:buNone/>
            </a:pPr>
            <a:r>
              <a:rPr lang="zh-CN" altLang="en-US" dirty="0">
                <a:solidFill>
                  <a:srgbClr val="0000FF"/>
                </a:solidFill>
                <a:latin typeface="宋体" pitchFamily="2" charset="-122"/>
              </a:rPr>
              <a:t>问题的提出：</a:t>
            </a:r>
          </a:p>
        </p:txBody>
      </p:sp>
      <p:sp>
        <p:nvSpPr>
          <p:cNvPr id="5" name="Rectangle 3"/>
          <p:cNvSpPr txBox="1">
            <a:spLocks noChangeArrowheads="1"/>
          </p:cNvSpPr>
          <p:nvPr/>
        </p:nvSpPr>
        <p:spPr bwMode="auto">
          <a:xfrm>
            <a:off x="524235" y="1288787"/>
            <a:ext cx="11432238" cy="216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91432" tIns="45716" rIns="91432" bIns="45716">
            <a:spAutoFit/>
          </a:bodyPr>
          <a:lstStyle>
            <a:defPPr>
              <a:defRPr lang="zh-CN"/>
            </a:defPPr>
            <a:lvl1pPr marL="455613" indent="-357188" eaLnBrk="0" hangingPunct="0">
              <a:spcBef>
                <a:spcPct val="20000"/>
              </a:spcBef>
              <a:buClr>
                <a:srgbClr val="7000C8"/>
              </a:buClr>
              <a:buSzPct val="75000"/>
              <a:buFont typeface="Wingdings" pitchFamily="2" charset="2"/>
              <a:buChar char="n"/>
              <a:defRPr sz="2200">
                <a:latin typeface="楷体" pitchFamily="49" charset="-122"/>
                <a:ea typeface="楷体" pitchFamily="49" charset="-122"/>
              </a:defRPr>
            </a:lvl1pPr>
          </a:lstStyle>
          <a:p>
            <a:pPr eaLnBrk="1" hangingPunct="1">
              <a:lnSpc>
                <a:spcPct val="120000"/>
              </a:lnSpc>
              <a:spcBef>
                <a:spcPts val="300"/>
              </a:spcBef>
              <a:spcAft>
                <a:spcPts val="300"/>
              </a:spcAft>
              <a:buClr>
                <a:srgbClr val="7030A0"/>
              </a:buClr>
            </a:pPr>
            <a:r>
              <a:rPr lang="zh-CN" altLang="zh-CN" sz="3600" dirty="0" smtClean="0"/>
              <a:t>图像平滑</a:t>
            </a:r>
            <a:r>
              <a:rPr lang="zh-CN" altLang="zh-CN" sz="3600" dirty="0" smtClean="0">
                <a:latin typeface="Times New Roman" panose="02020603050405020304" pitchFamily="18" charset="0"/>
                <a:cs typeface="Times New Roman" panose="02020603050405020304" pitchFamily="18" charset="0"/>
              </a:rPr>
              <a:t>（</a:t>
            </a:r>
            <a:r>
              <a:rPr lang="en-US" altLang="zh-CN" sz="3600" dirty="0" smtClean="0">
                <a:latin typeface="Times New Roman" panose="02020603050405020304" pitchFamily="18" charset="0"/>
                <a:cs typeface="Times New Roman" panose="02020603050405020304" pitchFamily="18" charset="0"/>
              </a:rPr>
              <a:t>Image Smoothing</a:t>
            </a:r>
            <a:r>
              <a:rPr lang="zh-CN" altLang="zh-CN" sz="3600" dirty="0" smtClean="0">
                <a:latin typeface="Times New Roman" panose="02020603050405020304" pitchFamily="18" charset="0"/>
                <a:cs typeface="Times New Roman" panose="02020603050405020304" pitchFamily="18" charset="0"/>
              </a:rPr>
              <a:t>）</a:t>
            </a:r>
            <a:r>
              <a:rPr lang="en-US" altLang="zh-CN" sz="3600" dirty="0" smtClean="0"/>
              <a:t>:</a:t>
            </a:r>
            <a:r>
              <a:rPr lang="zh-CN" altLang="zh-CN" sz="3600" dirty="0" smtClean="0"/>
              <a:t>通常</a:t>
            </a:r>
            <a:r>
              <a:rPr lang="zh-CN" altLang="en-US" sz="3600" dirty="0" smtClean="0"/>
              <a:t>指</a:t>
            </a:r>
            <a:r>
              <a:rPr lang="zh-CN" altLang="zh-CN" sz="3600" dirty="0" smtClean="0"/>
              <a:t>抑制</a:t>
            </a:r>
            <a:r>
              <a:rPr lang="zh-CN" altLang="zh-CN" sz="3600" dirty="0"/>
              <a:t>或消除图像中存在的噪声而改善图像质量的过程</a:t>
            </a:r>
            <a:r>
              <a:rPr lang="zh-CN" altLang="en-US" sz="3600" dirty="0" smtClean="0">
                <a:cs typeface="Times New Roman" panose="02020603050405020304" pitchFamily="18" charset="0"/>
              </a:rPr>
              <a:t>。</a:t>
            </a:r>
            <a:endParaRPr lang="en-US" altLang="zh-CN" sz="3600" dirty="0" smtClean="0">
              <a:cs typeface="Times New Roman" panose="02020603050405020304" pitchFamily="18" charset="0"/>
            </a:endParaRPr>
          </a:p>
          <a:p>
            <a:pPr eaLnBrk="1" hangingPunct="1">
              <a:lnSpc>
                <a:spcPct val="120000"/>
              </a:lnSpc>
              <a:spcBef>
                <a:spcPts val="300"/>
              </a:spcBef>
              <a:spcAft>
                <a:spcPts val="300"/>
              </a:spcAft>
              <a:buClr>
                <a:srgbClr val="7030A0"/>
              </a:buClr>
            </a:pPr>
            <a:r>
              <a:rPr lang="zh-CN" altLang="zh-CN" sz="3600" dirty="0"/>
              <a:t>图像平滑</a:t>
            </a:r>
            <a:r>
              <a:rPr lang="zh-CN" altLang="zh-CN" sz="3600" dirty="0" smtClean="0"/>
              <a:t>方法分类</a:t>
            </a:r>
            <a:endParaRPr lang="en-US" altLang="zh-CN" sz="3600" dirty="0">
              <a:solidFill>
                <a:srgbClr val="0000CC"/>
              </a:solidFill>
              <a:cs typeface="Times New Roman" panose="02020603050405020304" pitchFamily="18" charset="0"/>
            </a:endParaRPr>
          </a:p>
        </p:txBody>
      </p:sp>
      <p:sp>
        <p:nvSpPr>
          <p:cNvPr id="6" name="矩形 5"/>
          <p:cNvSpPr/>
          <p:nvPr/>
        </p:nvSpPr>
        <p:spPr>
          <a:xfrm>
            <a:off x="1139032" y="3593702"/>
            <a:ext cx="10762026" cy="2385268"/>
          </a:xfrm>
          <a:prstGeom prst="rect">
            <a:avLst/>
          </a:prstGeom>
        </p:spPr>
        <p:txBody>
          <a:bodyPr wrap="square">
            <a:spAutoFit/>
          </a:bodyPr>
          <a:lstStyle/>
          <a:p>
            <a:pPr marL="342900" indent="-342900">
              <a:spcBef>
                <a:spcPts val="300"/>
              </a:spcBef>
              <a:spcAft>
                <a:spcPts val="300"/>
              </a:spcAft>
              <a:buClr>
                <a:srgbClr val="7030A0"/>
              </a:buClr>
              <a:buSzPct val="75000"/>
              <a:buFont typeface="Wingdings" panose="05000000000000000000" pitchFamily="2" charset="2"/>
              <a:buChar char="p"/>
            </a:pPr>
            <a:r>
              <a:rPr lang="zh-CN" altLang="zh-CN" sz="3600" dirty="0">
                <a:latin typeface="楷体" panose="02010609060101010101" pitchFamily="49" charset="-122"/>
                <a:ea typeface="楷体" panose="02010609060101010101" pitchFamily="49" charset="-122"/>
              </a:rPr>
              <a:t>空域</a:t>
            </a:r>
            <a:r>
              <a:rPr lang="zh-CN" altLang="zh-CN" sz="3600" dirty="0" smtClean="0">
                <a:latin typeface="楷体" panose="02010609060101010101" pitchFamily="49" charset="-122"/>
                <a:ea typeface="楷体" panose="02010609060101010101" pitchFamily="49" charset="-122"/>
              </a:rPr>
              <a:t>法</a:t>
            </a:r>
            <a:r>
              <a:rPr lang="zh-CN" altLang="en-US" sz="3600" dirty="0">
                <a:latin typeface="楷体" panose="02010609060101010101" pitchFamily="49" charset="-122"/>
                <a:ea typeface="楷体" panose="02010609060101010101" pitchFamily="49" charset="-122"/>
              </a:rPr>
              <a:t>：</a:t>
            </a:r>
            <a:r>
              <a:rPr lang="zh-CN" altLang="zh-CN" sz="3600" dirty="0" smtClean="0">
                <a:latin typeface="楷体" panose="02010609060101010101" pitchFamily="49" charset="-122"/>
                <a:ea typeface="楷体" panose="02010609060101010101" pitchFamily="49" charset="-122"/>
              </a:rPr>
              <a:t>主要</a:t>
            </a:r>
            <a:r>
              <a:rPr lang="zh-CN" altLang="zh-CN" sz="3600" dirty="0">
                <a:latin typeface="楷体" panose="02010609060101010101" pitchFamily="49" charset="-122"/>
                <a:ea typeface="楷体" panose="02010609060101010101" pitchFamily="49" charset="-122"/>
              </a:rPr>
              <a:t>借助模板运算，在像素点邻域内，利用噪声像素点特性进行滤波</a:t>
            </a:r>
            <a:r>
              <a:rPr lang="zh-CN" altLang="zh-CN" sz="3600" dirty="0" smtClean="0">
                <a:latin typeface="楷体" panose="02010609060101010101" pitchFamily="49" charset="-122"/>
                <a:ea typeface="楷体" panose="02010609060101010101" pitchFamily="49" charset="-122"/>
              </a:rPr>
              <a:t>；</a:t>
            </a:r>
            <a:endParaRPr lang="en-US" altLang="zh-CN" sz="3600" dirty="0" smtClean="0">
              <a:latin typeface="楷体" panose="02010609060101010101" pitchFamily="49" charset="-122"/>
              <a:ea typeface="楷体" panose="02010609060101010101" pitchFamily="49" charset="-122"/>
            </a:endParaRPr>
          </a:p>
          <a:p>
            <a:pPr marL="342900" indent="-342900">
              <a:spcBef>
                <a:spcPts val="300"/>
              </a:spcBef>
              <a:spcAft>
                <a:spcPts val="300"/>
              </a:spcAft>
              <a:buClr>
                <a:srgbClr val="7030A0"/>
              </a:buClr>
              <a:buSzPct val="75000"/>
              <a:buFont typeface="Wingdings" panose="05000000000000000000" pitchFamily="2" charset="2"/>
              <a:buChar char="p"/>
            </a:pPr>
            <a:r>
              <a:rPr lang="zh-CN" altLang="zh-CN" sz="3600" dirty="0" smtClean="0">
                <a:latin typeface="楷体" panose="02010609060101010101" pitchFamily="49" charset="-122"/>
                <a:ea typeface="楷体" panose="02010609060101010101" pitchFamily="49" charset="-122"/>
              </a:rPr>
              <a:t>频域法</a:t>
            </a:r>
            <a:r>
              <a:rPr lang="zh-CN" altLang="en-US" sz="3600" dirty="0" smtClean="0">
                <a:latin typeface="楷体" panose="02010609060101010101" pitchFamily="49" charset="-122"/>
                <a:ea typeface="楷体" panose="02010609060101010101" pitchFamily="49" charset="-122"/>
              </a:rPr>
              <a:t>：</a:t>
            </a:r>
            <a:r>
              <a:rPr lang="zh-CN" altLang="zh-CN" sz="3600" dirty="0" smtClean="0">
                <a:latin typeface="楷体" panose="02010609060101010101" pitchFamily="49" charset="-122"/>
                <a:ea typeface="楷体" panose="02010609060101010101" pitchFamily="49" charset="-122"/>
              </a:rPr>
              <a:t>指</a:t>
            </a:r>
            <a:r>
              <a:rPr lang="zh-CN" altLang="zh-CN" sz="3600" dirty="0">
                <a:latin typeface="楷体" panose="02010609060101010101" pitchFamily="49" charset="-122"/>
                <a:ea typeface="楷体" panose="02010609060101010101" pitchFamily="49" charset="-122"/>
              </a:rPr>
              <a:t>对图像进行正交变换，利用噪声对应高频信息的特点进行滤波。</a:t>
            </a:r>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75341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20</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高斯滤波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7" name="文本框 6"/>
          <p:cNvSpPr txBox="1"/>
          <p:nvPr/>
        </p:nvSpPr>
        <p:spPr>
          <a:xfrm>
            <a:off x="1979341" y="1330295"/>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）高斯函数</a:t>
            </a:r>
          </a:p>
        </p:txBody>
      </p:sp>
      <p:sp>
        <p:nvSpPr>
          <p:cNvPr id="8" name="文本框 7"/>
          <p:cNvSpPr txBox="1"/>
          <p:nvPr/>
        </p:nvSpPr>
        <p:spPr>
          <a:xfrm>
            <a:off x="1979342" y="1970570"/>
            <a:ext cx="3106378" cy="445635"/>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zh-CN" sz="2296" dirty="0">
                <a:latin typeface="楷体" panose="02010609060101010101" pitchFamily="49" charset="-122"/>
                <a:ea typeface="楷体" panose="02010609060101010101" pitchFamily="49" charset="-122"/>
              </a:rPr>
              <a:t>一维高斯函数</a:t>
            </a:r>
            <a:endParaRPr lang="zh-CN" altLang="en-US" sz="2296" dirty="0">
              <a:latin typeface="楷体" panose="02010609060101010101" pitchFamily="49" charset="-122"/>
              <a:ea typeface="楷体" panose="02010609060101010101" pitchFamily="49" charset="-122"/>
            </a:endParaRPr>
          </a:p>
        </p:txBody>
      </p:sp>
      <p:graphicFrame>
        <p:nvGraphicFramePr>
          <p:cNvPr id="10" name="对象 9"/>
          <p:cNvGraphicFramePr>
            <a:graphicFrameLocks noChangeAspect="1"/>
          </p:cNvGraphicFramePr>
          <p:nvPr>
            <p:extLst/>
          </p:nvPr>
        </p:nvGraphicFramePr>
        <p:xfrm>
          <a:off x="2257007" y="2438649"/>
          <a:ext cx="3041715" cy="1131756"/>
        </p:xfrm>
        <a:graphic>
          <a:graphicData uri="http://schemas.openxmlformats.org/presentationml/2006/ole">
            <mc:AlternateContent xmlns:mc="http://schemas.openxmlformats.org/markup-compatibility/2006">
              <mc:Choice xmlns:v="urn:schemas-microsoft-com:vml" Requires="v">
                <p:oleObj spid="_x0000_s7184" name="Equation" r:id="rId3" imgW="1307880" imgH="482400" progId="Equation.DSMT4">
                  <p:embed/>
                </p:oleObj>
              </mc:Choice>
              <mc:Fallback>
                <p:oleObj name="Equation" r:id="rId3" imgW="1307880" imgH="482400" progId="Equation.DSMT4">
                  <p:embed/>
                  <p:pic>
                    <p:nvPicPr>
                      <p:cNvPr id="10" name="对象 9"/>
                      <p:cNvPicPr>
                        <a:picLocks noChangeAspect="1" noChangeArrowheads="1"/>
                      </p:cNvPicPr>
                      <p:nvPr/>
                    </p:nvPicPr>
                    <p:blipFill>
                      <a:blip r:embed="rId4"/>
                      <a:srcRect/>
                      <a:stretch>
                        <a:fillRect/>
                      </a:stretch>
                    </p:blipFill>
                    <p:spPr bwMode="auto">
                      <a:xfrm>
                        <a:off x="2257007" y="2438649"/>
                        <a:ext cx="3041715" cy="1131756"/>
                      </a:xfrm>
                      <a:prstGeom prst="rect">
                        <a:avLst/>
                      </a:prstGeom>
                      <a:noFill/>
                    </p:spPr>
                  </p:pic>
                </p:oleObj>
              </mc:Fallback>
            </mc:AlternateContent>
          </a:graphicData>
        </a:graphic>
      </p:graphicFrame>
      <p:sp>
        <p:nvSpPr>
          <p:cNvPr id="11" name="文本框 10"/>
          <p:cNvSpPr txBox="1"/>
          <p:nvPr/>
        </p:nvSpPr>
        <p:spPr>
          <a:xfrm>
            <a:off x="6048279" y="1970570"/>
            <a:ext cx="3106378" cy="445635"/>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rPr>
              <a:t>二</a:t>
            </a:r>
            <a:r>
              <a:rPr lang="zh-CN" altLang="zh-CN" sz="2296" dirty="0">
                <a:latin typeface="楷体" panose="02010609060101010101" pitchFamily="49" charset="-122"/>
                <a:ea typeface="楷体" panose="02010609060101010101" pitchFamily="49" charset="-122"/>
              </a:rPr>
              <a:t>维高斯函数</a:t>
            </a:r>
            <a:endParaRPr lang="zh-CN" altLang="en-US" sz="2296" dirty="0">
              <a:latin typeface="楷体" panose="02010609060101010101" pitchFamily="49" charset="-122"/>
              <a:ea typeface="楷体" panose="02010609060101010101" pitchFamily="49" charset="-122"/>
            </a:endParaRPr>
          </a:p>
        </p:txBody>
      </p:sp>
      <p:graphicFrame>
        <p:nvGraphicFramePr>
          <p:cNvPr id="13" name="对象 12"/>
          <p:cNvGraphicFramePr>
            <a:graphicFrameLocks noChangeAspect="1"/>
          </p:cNvGraphicFramePr>
          <p:nvPr>
            <p:extLst/>
          </p:nvPr>
        </p:nvGraphicFramePr>
        <p:xfrm>
          <a:off x="6443498" y="2424115"/>
          <a:ext cx="3482657" cy="1052896"/>
        </p:xfrm>
        <a:graphic>
          <a:graphicData uri="http://schemas.openxmlformats.org/presentationml/2006/ole">
            <mc:AlternateContent xmlns:mc="http://schemas.openxmlformats.org/markup-compatibility/2006">
              <mc:Choice xmlns:v="urn:schemas-microsoft-com:vml" Requires="v">
                <p:oleObj spid="_x0000_s7185" name="Equation" r:id="rId5" imgW="1523880" imgH="457200" progId="Equation.DSMT4">
                  <p:embed/>
                </p:oleObj>
              </mc:Choice>
              <mc:Fallback>
                <p:oleObj name="Equation" r:id="rId5" imgW="1523880" imgH="457200" progId="Equation.DSMT4">
                  <p:embed/>
                  <p:pic>
                    <p:nvPicPr>
                      <p:cNvPr id="13" name="对象 12"/>
                      <p:cNvPicPr>
                        <a:picLocks noChangeAspect="1" noChangeArrowheads="1"/>
                      </p:cNvPicPr>
                      <p:nvPr/>
                    </p:nvPicPr>
                    <p:blipFill>
                      <a:blip r:embed="rId6"/>
                      <a:srcRect/>
                      <a:stretch>
                        <a:fillRect/>
                      </a:stretch>
                    </p:blipFill>
                    <p:spPr bwMode="auto">
                      <a:xfrm>
                        <a:off x="6443498" y="2424115"/>
                        <a:ext cx="3482657" cy="1052896"/>
                      </a:xfrm>
                      <a:prstGeom prst="rect">
                        <a:avLst/>
                      </a:prstGeom>
                      <a:noFill/>
                    </p:spPr>
                  </p:pic>
                </p:oleObj>
              </mc:Fallback>
            </mc:AlternateContent>
          </a:graphicData>
        </a:graphic>
      </p:graphicFrame>
      <p:pic>
        <p:nvPicPr>
          <p:cNvPr id="14" name="图片 13"/>
          <p:cNvPicPr/>
          <p:nvPr/>
        </p:nvPicPr>
        <p:blipFill>
          <a:blip r:embed="rId7" cstate="print"/>
          <a:srcRect/>
          <a:stretch>
            <a:fillRect/>
          </a:stretch>
        </p:blipFill>
        <p:spPr bwMode="auto">
          <a:xfrm>
            <a:off x="2171843" y="3654423"/>
            <a:ext cx="2546502" cy="1703294"/>
          </a:xfrm>
          <a:prstGeom prst="rect">
            <a:avLst/>
          </a:prstGeom>
          <a:noFill/>
          <a:ln w="9525">
            <a:noFill/>
            <a:miter lim="800000"/>
            <a:headEnd/>
            <a:tailEnd/>
          </a:ln>
        </p:spPr>
      </p:pic>
      <p:pic>
        <p:nvPicPr>
          <p:cNvPr id="15" name="图片 14" descr="guass1.jpg"/>
          <p:cNvPicPr/>
          <p:nvPr/>
        </p:nvPicPr>
        <p:blipFill>
          <a:blip r:embed="rId8" cstate="print"/>
          <a:stretch>
            <a:fillRect/>
          </a:stretch>
        </p:blipFill>
        <p:spPr>
          <a:xfrm>
            <a:off x="6233766" y="3509917"/>
            <a:ext cx="2931862" cy="1847801"/>
          </a:xfrm>
          <a:prstGeom prst="rect">
            <a:avLst/>
          </a:prstGeom>
        </p:spPr>
      </p:pic>
      <p:sp>
        <p:nvSpPr>
          <p:cNvPr id="16" name="文本框 15"/>
          <p:cNvSpPr txBox="1"/>
          <p:nvPr/>
        </p:nvSpPr>
        <p:spPr>
          <a:xfrm>
            <a:off x="1963382" y="5441736"/>
            <a:ext cx="8247014" cy="916918"/>
          </a:xfrm>
          <a:prstGeom prst="rect">
            <a:avLst/>
          </a:prstGeom>
          <a:noFill/>
        </p:spPr>
        <p:txBody>
          <a:bodyPr wrap="square" rtlCol="0">
            <a:spAutoFit/>
          </a:bodyPr>
          <a:lstStyle/>
          <a:p>
            <a:r>
              <a:rPr lang="zh-CN" altLang="zh-CN" sz="2679" dirty="0">
                <a:ea typeface="楷体" panose="02010609060101010101" pitchFamily="49" charset="-122"/>
                <a:cs typeface="Times New Roman" panose="02020603050405020304" pitchFamily="18" charset="0"/>
              </a:rPr>
              <a:t>正态分布曲线为钟形形状</a:t>
            </a:r>
            <a:r>
              <a:rPr lang="zh-CN" altLang="en-US" sz="2679" dirty="0">
                <a:ea typeface="楷体" panose="02010609060101010101" pitchFamily="49" charset="-122"/>
                <a:cs typeface="Times New Roman" panose="02020603050405020304" pitchFamily="18" charset="0"/>
              </a:rPr>
              <a:t>；</a:t>
            </a:r>
            <a:r>
              <a:rPr lang="zh-CN" altLang="zh-CN" sz="2679" dirty="0">
                <a:ea typeface="楷体" panose="02010609060101010101" pitchFamily="49" charset="-122"/>
                <a:cs typeface="Times New Roman" panose="02020603050405020304" pitchFamily="18" charset="0"/>
              </a:rPr>
              <a:t>表明</a:t>
            </a:r>
            <a:r>
              <a:rPr lang="en-US" altLang="zh-CN" sz="2679" dirty="0">
                <a:ea typeface="楷体" panose="02010609060101010101" pitchFamily="49" charset="-122"/>
                <a:cs typeface="Times New Roman" panose="02020603050405020304" pitchFamily="18" charset="0"/>
              </a:rPr>
              <a:t>:</a:t>
            </a:r>
            <a:r>
              <a:rPr lang="zh-CN" altLang="zh-CN" sz="2679" dirty="0">
                <a:ea typeface="楷体" panose="02010609060101010101" pitchFamily="49" charset="-122"/>
                <a:cs typeface="Times New Roman" panose="02020603050405020304" pitchFamily="18" charset="0"/>
              </a:rPr>
              <a:t>离中心原点越近</a:t>
            </a:r>
            <a:r>
              <a:rPr lang="en-US" altLang="zh-CN" sz="2679" dirty="0">
                <a:ea typeface="楷体" panose="02010609060101010101" pitchFamily="49" charset="-122"/>
                <a:cs typeface="Times New Roman" panose="02020603050405020304" pitchFamily="18" charset="0"/>
              </a:rPr>
              <a:t>,</a:t>
            </a:r>
            <a:r>
              <a:rPr lang="zh-CN" altLang="zh-CN" sz="2679" dirty="0">
                <a:ea typeface="楷体" panose="02010609060101010101" pitchFamily="49" charset="-122"/>
                <a:cs typeface="Times New Roman" panose="02020603050405020304" pitchFamily="18" charset="0"/>
              </a:rPr>
              <a:t>高斯函数取值越大。正态分布常被用来进行权值分配。</a:t>
            </a:r>
            <a:endParaRPr lang="zh-CN" altLang="en-US" sz="2679"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94904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21</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高斯滤波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1979341" y="1330295"/>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2</a:t>
            </a:r>
            <a:r>
              <a:rPr lang="zh-CN" altLang="en-US" sz="2296" dirty="0">
                <a:solidFill>
                  <a:srgbClr val="0000CC"/>
                </a:solidFill>
                <a:latin typeface="+mj-ea"/>
                <a:ea typeface="+mj-ea"/>
              </a:rPr>
              <a:t>）高斯滤波原理</a:t>
            </a:r>
          </a:p>
        </p:txBody>
      </p:sp>
      <p:sp>
        <p:nvSpPr>
          <p:cNvPr id="8" name="文本框 7"/>
          <p:cNvSpPr txBox="1"/>
          <p:nvPr/>
        </p:nvSpPr>
        <p:spPr>
          <a:xfrm>
            <a:off x="1979342" y="1919132"/>
            <a:ext cx="8111859" cy="2554545"/>
          </a:xfrm>
          <a:prstGeom prst="rect">
            <a:avLst/>
          </a:prstGeom>
          <a:noFill/>
        </p:spPr>
        <p:txBody>
          <a:bodyPr wrap="square" rtlCol="0">
            <a:spAutoFit/>
          </a:bodyPr>
          <a:lstStyle/>
          <a:p>
            <a:r>
              <a:rPr lang="zh-CN" altLang="zh-CN" sz="3200" dirty="0">
                <a:ea typeface="楷体" panose="02010609060101010101" pitchFamily="49" charset="-122"/>
                <a:cs typeface="Times New Roman" panose="02020603050405020304" pitchFamily="18" charset="0"/>
              </a:rPr>
              <a:t>是以某一像素为中心，在它的周围选择一个局部邻域，把邻域内像素的灰度按照高斯正态分布曲线进行统计，分配相应的权值系数，然后将邻域内所有点的加权平均值代替原像素值</a:t>
            </a:r>
            <a:r>
              <a:rPr lang="zh-CN" altLang="en-US" sz="3200" dirty="0">
                <a:ea typeface="楷体" panose="02010609060101010101" pitchFamily="49" charset="-122"/>
                <a:cs typeface="Times New Roman" panose="02020603050405020304" pitchFamily="18" charset="0"/>
              </a:rPr>
              <a:t>。</a:t>
            </a:r>
          </a:p>
        </p:txBody>
      </p:sp>
      <p:graphicFrame>
        <p:nvGraphicFramePr>
          <p:cNvPr id="10" name="对象 9"/>
          <p:cNvGraphicFramePr>
            <a:graphicFrameLocks noChangeAspect="1"/>
          </p:cNvGraphicFramePr>
          <p:nvPr>
            <p:extLst/>
          </p:nvPr>
        </p:nvGraphicFramePr>
        <p:xfrm>
          <a:off x="3015552" y="4176550"/>
          <a:ext cx="5977212" cy="1020500"/>
        </p:xfrm>
        <a:graphic>
          <a:graphicData uri="http://schemas.openxmlformats.org/presentationml/2006/ole">
            <mc:AlternateContent xmlns:mc="http://schemas.openxmlformats.org/markup-compatibility/2006">
              <mc:Choice xmlns:v="urn:schemas-microsoft-com:vml" Requires="v">
                <p:oleObj spid="_x0000_s8201" name="Equation" r:id="rId3" imgW="2565360" imgH="431640" progId="Equation.DSMT4">
                  <p:embed/>
                </p:oleObj>
              </mc:Choice>
              <mc:Fallback>
                <p:oleObj name="Equation" r:id="rId3" imgW="2565360" imgH="431640" progId="Equation.DSMT4">
                  <p:embed/>
                  <p:pic>
                    <p:nvPicPr>
                      <p:cNvPr id="10" name="对象 9"/>
                      <p:cNvPicPr>
                        <a:picLocks noChangeAspect="1" noChangeArrowheads="1"/>
                      </p:cNvPicPr>
                      <p:nvPr/>
                    </p:nvPicPr>
                    <p:blipFill>
                      <a:blip r:embed="rId4"/>
                      <a:srcRect/>
                      <a:stretch>
                        <a:fillRect/>
                      </a:stretch>
                    </p:blipFill>
                    <p:spPr bwMode="auto">
                      <a:xfrm>
                        <a:off x="3015552" y="4176550"/>
                        <a:ext cx="5977212" cy="102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2403682" y="5385734"/>
            <a:ext cx="7806713" cy="524118"/>
          </a:xfrm>
          <a:prstGeom prst="rect">
            <a:avLst/>
          </a:prstGeom>
          <a:noFill/>
        </p:spPr>
        <p:txBody>
          <a:bodyPr wrap="square" rtlCol="0">
            <a:spAutoFit/>
          </a:bodyPr>
          <a:lstStyle/>
          <a:p>
            <a:r>
              <a:rPr lang="zh-CN" altLang="zh-CN" sz="2806" dirty="0">
                <a:ea typeface="楷体" panose="02010609060101010101" pitchFamily="49" charset="-122"/>
                <a:cs typeface="Times New Roman" panose="02020603050405020304" pitchFamily="18" charset="0"/>
              </a:rPr>
              <a:t>其中，</a:t>
            </a:r>
            <a:r>
              <a:rPr lang="en-US" altLang="zh-CN" sz="2806" i="1" dirty="0">
                <a:ea typeface="楷体" panose="02010609060101010101" pitchFamily="49" charset="-122"/>
                <a:cs typeface="Times New Roman" panose="02020603050405020304" pitchFamily="18" charset="0"/>
              </a:rPr>
              <a:t>k</a:t>
            </a:r>
            <a:r>
              <a:rPr lang="en-US" altLang="zh-CN" sz="2806" dirty="0">
                <a:ea typeface="楷体" panose="02010609060101010101" pitchFamily="49" charset="-122"/>
                <a:cs typeface="Times New Roman" panose="02020603050405020304" pitchFamily="18" charset="0"/>
              </a:rPr>
              <a:t>,</a:t>
            </a:r>
            <a:r>
              <a:rPr lang="en-US" altLang="zh-CN" sz="2806" i="1" dirty="0">
                <a:ea typeface="楷体" panose="02010609060101010101" pitchFamily="49" charset="-122"/>
                <a:cs typeface="Times New Roman" panose="02020603050405020304" pitchFamily="18" charset="0"/>
              </a:rPr>
              <a:t> l</a:t>
            </a:r>
            <a:r>
              <a:rPr lang="zh-CN" altLang="zh-CN" sz="2806" dirty="0">
                <a:ea typeface="楷体" panose="02010609060101010101" pitchFamily="49" charset="-122"/>
                <a:cs typeface="Times New Roman" panose="02020603050405020304" pitchFamily="18" charset="0"/>
              </a:rPr>
              <a:t>是根据所选邻域大小确定。</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98506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22</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高斯滤波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2100800" y="1330295"/>
            <a:ext cx="6520902" cy="445635"/>
          </a:xfrm>
          <a:prstGeom prst="rect">
            <a:avLst/>
          </a:prstGeom>
          <a:noFill/>
        </p:spPr>
        <p:txBody>
          <a:bodyPr wrap="square" rtlCol="0">
            <a:spAutoFit/>
          </a:bodyPr>
          <a:lstStyle/>
          <a:p>
            <a:pPr>
              <a:buClr>
                <a:srgbClr val="7030A0"/>
              </a:buClr>
              <a:buSzPct val="75000"/>
            </a:pPr>
            <a:r>
              <a:rPr lang="zh-CN" altLang="en-US" sz="2296" dirty="0">
                <a:solidFill>
                  <a:srgbClr val="0000CC"/>
                </a:solidFill>
                <a:latin typeface="+mj-ea"/>
                <a:ea typeface="+mj-ea"/>
              </a:rPr>
              <a:t>（</a:t>
            </a:r>
            <a:r>
              <a:rPr lang="en-US" altLang="zh-CN" sz="2296" dirty="0">
                <a:solidFill>
                  <a:srgbClr val="0000CC"/>
                </a:solidFill>
                <a:latin typeface="+mj-ea"/>
                <a:ea typeface="+mj-ea"/>
              </a:rPr>
              <a:t>3</a:t>
            </a:r>
            <a:r>
              <a:rPr lang="zh-CN" altLang="en-US" sz="2296" dirty="0">
                <a:solidFill>
                  <a:srgbClr val="0000CC"/>
                </a:solidFill>
                <a:latin typeface="+mj-ea"/>
                <a:ea typeface="+mj-ea"/>
              </a:rPr>
              <a:t>）高斯模板特点</a:t>
            </a:r>
          </a:p>
        </p:txBody>
      </p:sp>
      <p:sp>
        <p:nvSpPr>
          <p:cNvPr id="6" name="文本框 5"/>
          <p:cNvSpPr txBox="1"/>
          <p:nvPr/>
        </p:nvSpPr>
        <p:spPr>
          <a:xfrm>
            <a:off x="2422253" y="2229685"/>
            <a:ext cx="7788141" cy="3354765"/>
          </a:xfrm>
          <a:prstGeom prst="rect">
            <a:avLst/>
          </a:prstGeom>
          <a:noFill/>
        </p:spPr>
        <p:txBody>
          <a:bodyPr wrap="square" rtlCol="0">
            <a:spAutoFit/>
          </a:bodyPr>
          <a:lstStyle/>
          <a:p>
            <a:pPr marL="437369" indent="-437369">
              <a:spcBef>
                <a:spcPts val="638"/>
              </a:spcBef>
              <a:spcAft>
                <a:spcPts val="638"/>
              </a:spcAft>
              <a:buClr>
                <a:srgbClr val="7030A0"/>
              </a:buClr>
              <a:buSzPct val="75000"/>
              <a:buFont typeface="Wingdings" panose="05000000000000000000" pitchFamily="2" charset="2"/>
              <a:buChar char="n"/>
            </a:pPr>
            <a:r>
              <a:rPr lang="zh-CN" altLang="en-US" sz="3200" dirty="0">
                <a:ea typeface="楷体" panose="02010609060101010101" pitchFamily="49" charset="-122"/>
                <a:cs typeface="Times New Roman" panose="02020603050405020304" pitchFamily="18" charset="0"/>
              </a:rPr>
              <a:t>按照正态分布曲线的统计，模板上不同位置赋予不同的加权系数值。</a:t>
            </a:r>
            <a:endParaRPr lang="en-US" altLang="zh-CN" sz="3200" dirty="0">
              <a:ea typeface="楷体" panose="02010609060101010101" pitchFamily="49" charset="-122"/>
              <a:cs typeface="Times New Roman" panose="02020603050405020304" pitchFamily="18" charset="0"/>
            </a:endParaRPr>
          </a:p>
          <a:p>
            <a:pPr marL="437369" indent="-437369">
              <a:spcBef>
                <a:spcPts val="638"/>
              </a:spcBef>
              <a:spcAft>
                <a:spcPts val="638"/>
              </a:spcAft>
              <a:buClr>
                <a:srgbClr val="7030A0"/>
              </a:buClr>
              <a:buSzPct val="75000"/>
              <a:buFont typeface="Wingdings" panose="05000000000000000000" pitchFamily="2" charset="2"/>
              <a:buChar char="n"/>
            </a:pPr>
            <a:r>
              <a:rPr lang="zh-CN" altLang="en-US" sz="3200" dirty="0">
                <a:ea typeface="楷体" panose="02010609060101010101" pitchFamily="49" charset="-122"/>
                <a:cs typeface="Times New Roman" panose="02020603050405020304" pitchFamily="18" charset="0"/>
              </a:rPr>
              <a:t>标准差</a:t>
            </a:r>
            <a:r>
              <a:rPr lang="zh-CN" altLang="en-US" sz="3200" i="1" dirty="0">
                <a:ea typeface="楷体" panose="02010609060101010101" pitchFamily="49" charset="-122"/>
                <a:cs typeface="Times New Roman" panose="02020603050405020304" pitchFamily="18" charset="0"/>
                <a:sym typeface="Symbol" panose="05050102010706020507" pitchFamily="18" charset="2"/>
              </a:rPr>
              <a:t></a:t>
            </a:r>
            <a:r>
              <a:rPr lang="zh-CN" altLang="en-US" sz="3200" dirty="0">
                <a:ea typeface="楷体" panose="02010609060101010101" pitchFamily="49" charset="-122"/>
                <a:cs typeface="Times New Roman" panose="02020603050405020304" pitchFamily="18" charset="0"/>
              </a:rPr>
              <a:t> 影响高斯模板生成的关键参数。</a:t>
            </a:r>
            <a:endParaRPr lang="en-US" altLang="zh-CN" sz="3200" dirty="0">
              <a:ea typeface="楷体" panose="02010609060101010101" pitchFamily="49" charset="-122"/>
              <a:cs typeface="Times New Roman" panose="02020603050405020304" pitchFamily="18" charset="0"/>
            </a:endParaRPr>
          </a:p>
          <a:p>
            <a:pPr marL="895401" indent="-437369">
              <a:spcBef>
                <a:spcPts val="638"/>
              </a:spcBef>
              <a:spcAft>
                <a:spcPts val="638"/>
              </a:spcAft>
              <a:buClr>
                <a:srgbClr val="7030A0"/>
              </a:buClr>
              <a:buSzPct val="75000"/>
              <a:buFont typeface="Wingdings" panose="05000000000000000000" pitchFamily="2" charset="2"/>
              <a:buChar char="p"/>
            </a:pPr>
            <a:r>
              <a:rPr lang="zh-CN" altLang="en-US" sz="3200" i="1" dirty="0">
                <a:ea typeface="楷体" panose="02010609060101010101" pitchFamily="49" charset="-122"/>
                <a:cs typeface="Times New Roman" panose="02020603050405020304" pitchFamily="18" charset="0"/>
                <a:sym typeface="Symbol" panose="05050102010706020507" pitchFamily="18" charset="2"/>
              </a:rPr>
              <a:t></a:t>
            </a:r>
            <a:r>
              <a:rPr lang="zh-CN" altLang="en-US" sz="3200" dirty="0">
                <a:ea typeface="楷体" panose="02010609060101010101" pitchFamily="49" charset="-122"/>
                <a:cs typeface="Times New Roman" panose="02020603050405020304" pitchFamily="18" charset="0"/>
              </a:rPr>
              <a:t>值越大，生成高斯模板中不同系数值差别不大，类似均值模板，对图像的平滑效果较明显。</a:t>
            </a:r>
          </a:p>
        </p:txBody>
      </p:sp>
    </p:spTree>
    <p:extLst>
      <p:ext uri="{BB962C8B-B14F-4D97-AF65-F5344CB8AC3E}">
        <p14:creationId xmlns:p14="http://schemas.microsoft.com/office/powerpoint/2010/main" val="3930554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23</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高斯滤波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1964375" y="1204850"/>
            <a:ext cx="6520902" cy="445635"/>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rPr>
              <a:t>典型的高斯模板</a:t>
            </a:r>
          </a:p>
        </p:txBody>
      </p:sp>
      <p:sp>
        <p:nvSpPr>
          <p:cNvPr id="9" name="矩形 8"/>
          <p:cNvSpPr/>
          <p:nvPr/>
        </p:nvSpPr>
        <p:spPr>
          <a:xfrm>
            <a:off x="2109308" y="1895787"/>
            <a:ext cx="2056332" cy="484876"/>
          </a:xfrm>
          <a:prstGeom prst="rect">
            <a:avLst/>
          </a:prstGeom>
        </p:spPr>
        <p:txBody>
          <a:bodyPr wrap="none">
            <a:spAutoFit/>
          </a:bodyPr>
          <a:lstStyle/>
          <a:p>
            <a:pPr marL="437369" indent="-437369">
              <a:buClr>
                <a:srgbClr val="7030A0"/>
              </a:buClr>
              <a:buSzPct val="75000"/>
              <a:buFont typeface="Wingdings" panose="05000000000000000000" pitchFamily="2" charset="2"/>
              <a:buChar char="p"/>
            </a:pPr>
            <a:r>
              <a:rPr lang="zh-CN" altLang="en-US" sz="2551" i="1" dirty="0">
                <a:ea typeface="楷体" panose="02010609060101010101" pitchFamily="49" charset="-122"/>
                <a:cs typeface="Times New Roman" panose="02020603050405020304" pitchFamily="18" charset="0"/>
                <a:sym typeface="Symbol" panose="05050102010706020507" pitchFamily="18" charset="2"/>
              </a:rPr>
              <a:t> </a:t>
            </a:r>
            <a:r>
              <a:rPr lang="en-US" altLang="zh-CN" sz="2551" dirty="0">
                <a:ea typeface="楷体" panose="02010609060101010101" pitchFamily="49" charset="-122"/>
                <a:cs typeface="Times New Roman" panose="02020603050405020304" pitchFamily="18" charset="0"/>
                <a:sym typeface="Symbol" panose="05050102010706020507" pitchFamily="18" charset="2"/>
              </a:rPr>
              <a:t>= 0.8</a:t>
            </a:r>
            <a:r>
              <a:rPr lang="zh-CN" altLang="en-US" sz="2551" dirty="0">
                <a:ea typeface="楷体" panose="02010609060101010101" pitchFamily="49" charset="-122"/>
                <a:cs typeface="Times New Roman" panose="02020603050405020304" pitchFamily="18" charset="0"/>
                <a:sym typeface="Symbol" panose="05050102010706020507" pitchFamily="18" charset="2"/>
              </a:rPr>
              <a:t>：</a:t>
            </a:r>
            <a:r>
              <a:rPr lang="zh-CN" altLang="en-US" sz="2551" dirty="0">
                <a:ea typeface="楷体" panose="02010609060101010101" pitchFamily="49" charset="-122"/>
                <a:cs typeface="Times New Roman" panose="02020603050405020304" pitchFamily="18" charset="0"/>
              </a:rPr>
              <a:t> </a:t>
            </a:r>
            <a:endParaRPr lang="zh-CN" altLang="en-US" sz="2551" dirty="0"/>
          </a:p>
        </p:txBody>
      </p:sp>
      <p:graphicFrame>
        <p:nvGraphicFramePr>
          <p:cNvPr id="11" name="对象 10"/>
          <p:cNvGraphicFramePr>
            <a:graphicFrameLocks noChangeAspect="1"/>
          </p:cNvGraphicFramePr>
          <p:nvPr>
            <p:extLst/>
          </p:nvPr>
        </p:nvGraphicFramePr>
        <p:xfrm>
          <a:off x="2907542" y="2316491"/>
          <a:ext cx="2330546" cy="1328269"/>
        </p:xfrm>
        <a:graphic>
          <a:graphicData uri="http://schemas.openxmlformats.org/presentationml/2006/ole">
            <mc:AlternateContent xmlns:mc="http://schemas.openxmlformats.org/markup-compatibility/2006">
              <mc:Choice xmlns:v="urn:schemas-microsoft-com:vml" Requires="v">
                <p:oleObj spid="_x0000_s9246" name="Equation" r:id="rId3" imgW="1231560" imgH="698400" progId="Equation.DSMT4">
                  <p:embed/>
                </p:oleObj>
              </mc:Choice>
              <mc:Fallback>
                <p:oleObj name="Equation" r:id="rId3" imgW="1231560" imgH="698400" progId="Equation.DSMT4">
                  <p:embed/>
                  <p:pic>
                    <p:nvPicPr>
                      <p:cNvPr id="11" name="对象 10"/>
                      <p:cNvPicPr>
                        <a:picLocks noChangeAspect="1" noChangeArrowheads="1"/>
                      </p:cNvPicPr>
                      <p:nvPr/>
                    </p:nvPicPr>
                    <p:blipFill>
                      <a:blip r:embed="rId4"/>
                      <a:srcRect/>
                      <a:stretch>
                        <a:fillRect/>
                      </a:stretch>
                    </p:blipFill>
                    <p:spPr bwMode="auto">
                      <a:xfrm>
                        <a:off x="2907542" y="2316491"/>
                        <a:ext cx="2330546" cy="1328269"/>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5636782" y="2043143"/>
          <a:ext cx="4013155" cy="1874965"/>
        </p:xfrm>
        <a:graphic>
          <a:graphicData uri="http://schemas.openxmlformats.org/presentationml/2006/ole">
            <mc:AlternateContent xmlns:mc="http://schemas.openxmlformats.org/markup-compatibility/2006">
              <mc:Choice xmlns:v="urn:schemas-microsoft-com:vml" Requires="v">
                <p:oleObj spid="_x0000_s9247" name="Equation" r:id="rId5" imgW="2463480" imgH="1155600" progId="Equation.DSMT4">
                  <p:embed/>
                </p:oleObj>
              </mc:Choice>
              <mc:Fallback>
                <p:oleObj name="Equation" r:id="rId5" imgW="2463480" imgH="1155600" progId="Equation.DSMT4">
                  <p:embed/>
                  <p:pic>
                    <p:nvPicPr>
                      <p:cNvPr id="13" name="对象 12"/>
                      <p:cNvPicPr>
                        <a:picLocks noChangeAspect="1" noChangeArrowheads="1"/>
                      </p:cNvPicPr>
                      <p:nvPr/>
                    </p:nvPicPr>
                    <p:blipFill>
                      <a:blip r:embed="rId6"/>
                      <a:srcRect/>
                      <a:stretch>
                        <a:fillRect/>
                      </a:stretch>
                    </p:blipFill>
                    <p:spPr bwMode="auto">
                      <a:xfrm>
                        <a:off x="5636782" y="2043143"/>
                        <a:ext cx="4013155" cy="187496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nvPr>
        </p:nvGraphicFramePr>
        <p:xfrm>
          <a:off x="2871359" y="4743877"/>
          <a:ext cx="2371041" cy="1360666"/>
        </p:xfrm>
        <a:graphic>
          <a:graphicData uri="http://schemas.openxmlformats.org/presentationml/2006/ole">
            <mc:AlternateContent xmlns:mc="http://schemas.openxmlformats.org/markup-compatibility/2006">
              <mc:Choice xmlns:v="urn:schemas-microsoft-com:vml" Requires="v">
                <p:oleObj spid="_x0000_s9248" name="Equation" r:id="rId7" imgW="1218960" imgH="698400" progId="Equation.DSMT4">
                  <p:embed/>
                </p:oleObj>
              </mc:Choice>
              <mc:Fallback>
                <p:oleObj name="Equation" r:id="rId7" imgW="1218960" imgH="698400" progId="Equation.DSMT4">
                  <p:embed/>
                  <p:pic>
                    <p:nvPicPr>
                      <p:cNvPr id="15" name="对象 14"/>
                      <p:cNvPicPr>
                        <a:picLocks noChangeAspect="1" noChangeArrowheads="1"/>
                      </p:cNvPicPr>
                      <p:nvPr/>
                    </p:nvPicPr>
                    <p:blipFill>
                      <a:blip r:embed="rId8"/>
                      <a:srcRect/>
                      <a:stretch>
                        <a:fillRect/>
                      </a:stretch>
                    </p:blipFill>
                    <p:spPr bwMode="auto">
                      <a:xfrm>
                        <a:off x="2871359" y="4743877"/>
                        <a:ext cx="2371041" cy="1360666"/>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nvPr>
        </p:nvGraphicFramePr>
        <p:xfrm>
          <a:off x="5751536" y="4259433"/>
          <a:ext cx="3458360" cy="2004553"/>
        </p:xfrm>
        <a:graphic>
          <a:graphicData uri="http://schemas.openxmlformats.org/presentationml/2006/ole">
            <mc:AlternateContent xmlns:mc="http://schemas.openxmlformats.org/markup-compatibility/2006">
              <mc:Choice xmlns:v="urn:schemas-microsoft-com:vml" Requires="v">
                <p:oleObj spid="_x0000_s9249" name="Equation" r:id="rId9" imgW="1993680" imgH="1155600" progId="Equation.DSMT4">
                  <p:embed/>
                </p:oleObj>
              </mc:Choice>
              <mc:Fallback>
                <p:oleObj name="Equation" r:id="rId9" imgW="1993680" imgH="1155600" progId="Equation.DSMT4">
                  <p:embed/>
                  <p:pic>
                    <p:nvPicPr>
                      <p:cNvPr id="17" name="对象 16"/>
                      <p:cNvPicPr>
                        <a:picLocks noChangeAspect="1" noChangeArrowheads="1"/>
                      </p:cNvPicPr>
                      <p:nvPr/>
                    </p:nvPicPr>
                    <p:blipFill>
                      <a:blip r:embed="rId10"/>
                      <a:srcRect/>
                      <a:stretch>
                        <a:fillRect/>
                      </a:stretch>
                    </p:blipFill>
                    <p:spPr bwMode="auto">
                      <a:xfrm>
                        <a:off x="5751536" y="4259433"/>
                        <a:ext cx="3458360" cy="2004553"/>
                      </a:xfrm>
                      <a:prstGeom prst="rect">
                        <a:avLst/>
                      </a:prstGeom>
                      <a:noFill/>
                    </p:spPr>
                  </p:pic>
                </p:oleObj>
              </mc:Fallback>
            </mc:AlternateContent>
          </a:graphicData>
        </a:graphic>
      </p:graphicFrame>
      <p:sp>
        <p:nvSpPr>
          <p:cNvPr id="18" name="矩形 17"/>
          <p:cNvSpPr/>
          <p:nvPr/>
        </p:nvSpPr>
        <p:spPr>
          <a:xfrm>
            <a:off x="2184136" y="3939156"/>
            <a:ext cx="1811073" cy="484876"/>
          </a:xfrm>
          <a:prstGeom prst="rect">
            <a:avLst/>
          </a:prstGeom>
        </p:spPr>
        <p:txBody>
          <a:bodyPr wrap="none">
            <a:spAutoFit/>
          </a:bodyPr>
          <a:lstStyle/>
          <a:p>
            <a:pPr marL="437369" indent="-437369">
              <a:buClr>
                <a:srgbClr val="7030A0"/>
              </a:buClr>
              <a:buSzPct val="75000"/>
              <a:buFont typeface="Wingdings" panose="05000000000000000000" pitchFamily="2" charset="2"/>
              <a:buChar char="p"/>
            </a:pPr>
            <a:r>
              <a:rPr lang="zh-CN" altLang="en-US" sz="2551" i="1" dirty="0">
                <a:ea typeface="楷体" panose="02010609060101010101" pitchFamily="49" charset="-122"/>
                <a:cs typeface="Times New Roman" panose="02020603050405020304" pitchFamily="18" charset="0"/>
                <a:sym typeface="Symbol" panose="05050102010706020507" pitchFamily="18" charset="2"/>
              </a:rPr>
              <a:t> </a:t>
            </a:r>
            <a:r>
              <a:rPr lang="en-US" altLang="zh-CN" sz="2551" dirty="0">
                <a:ea typeface="楷体" panose="02010609060101010101" pitchFamily="49" charset="-122"/>
                <a:cs typeface="Times New Roman" panose="02020603050405020304" pitchFamily="18" charset="0"/>
                <a:sym typeface="Symbol" panose="05050102010706020507" pitchFamily="18" charset="2"/>
              </a:rPr>
              <a:t>= 1</a:t>
            </a:r>
            <a:r>
              <a:rPr lang="zh-CN" altLang="en-US" sz="2551" dirty="0">
                <a:ea typeface="楷体" panose="02010609060101010101" pitchFamily="49" charset="-122"/>
                <a:cs typeface="Times New Roman" panose="02020603050405020304" pitchFamily="18" charset="0"/>
                <a:sym typeface="Symbol" panose="05050102010706020507" pitchFamily="18" charset="2"/>
              </a:rPr>
              <a:t>：</a:t>
            </a:r>
            <a:r>
              <a:rPr lang="zh-CN" altLang="en-US" sz="2551" dirty="0">
                <a:ea typeface="楷体" panose="02010609060101010101" pitchFamily="49" charset="-122"/>
                <a:cs typeface="Times New Roman" panose="02020603050405020304" pitchFamily="18" charset="0"/>
              </a:rPr>
              <a:t> </a:t>
            </a:r>
            <a:endParaRPr lang="zh-CN" altLang="en-US" sz="2551" dirty="0"/>
          </a:p>
        </p:txBody>
      </p:sp>
    </p:spTree>
    <p:extLst>
      <p:ext uri="{BB962C8B-B14F-4D97-AF65-F5344CB8AC3E}">
        <p14:creationId xmlns:p14="http://schemas.microsoft.com/office/powerpoint/2010/main" val="3235828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24</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高斯滤波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6" name="文本框 5"/>
          <p:cNvSpPr txBox="1"/>
          <p:nvPr/>
        </p:nvSpPr>
        <p:spPr>
          <a:xfrm>
            <a:off x="2146722" y="2421134"/>
            <a:ext cx="8710445" cy="4110741"/>
          </a:xfrm>
          <a:prstGeom prst="rect">
            <a:avLst/>
          </a:prstGeom>
          <a:noFill/>
        </p:spPr>
        <p:txBody>
          <a:bodyPr wrap="square" rtlCol="0">
            <a:spAutoFit/>
          </a:bodyPr>
          <a:lstStyle/>
          <a:p>
            <a:pPr>
              <a:spcBef>
                <a:spcPts val="255"/>
              </a:spcBef>
            </a:pPr>
            <a:r>
              <a:rPr lang="en-US" altLang="zh-CN" sz="2679" dirty="0">
                <a:ea typeface="楷体" panose="02010609060101010101" pitchFamily="49" charset="-122"/>
                <a:cs typeface="Times New Roman" panose="02020603050405020304" pitchFamily="18" charset="0"/>
              </a:rPr>
              <a:t>Image=</a:t>
            </a:r>
            <a:r>
              <a:rPr lang="en-US" altLang="zh-CN" sz="2679" dirty="0" err="1">
                <a:ea typeface="楷体" panose="02010609060101010101" pitchFamily="49" charset="-122"/>
                <a:cs typeface="Times New Roman" panose="02020603050405020304" pitchFamily="18" charset="0"/>
              </a:rPr>
              <a:t>imread</a:t>
            </a:r>
            <a:r>
              <a:rPr lang="en-US" altLang="zh-CN" sz="2679" dirty="0">
                <a:ea typeface="楷体" panose="02010609060101010101" pitchFamily="49" charset="-122"/>
                <a:cs typeface="Times New Roman" panose="02020603050405020304" pitchFamily="18" charset="0"/>
              </a:rPr>
              <a:t>('Letters-a.jpg');</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a:ea typeface="楷体" panose="02010609060101010101" pitchFamily="49" charset="-122"/>
                <a:cs typeface="Times New Roman" panose="02020603050405020304" pitchFamily="18" charset="0"/>
              </a:rPr>
              <a:t>sigma1=0.6;   sigma2=10;    r=3; </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err="1">
                <a:ea typeface="楷体" panose="02010609060101010101" pitchFamily="49" charset="-122"/>
                <a:cs typeface="Times New Roman" panose="02020603050405020304" pitchFamily="18" charset="0"/>
              </a:rPr>
              <a:t>NoiseI</a:t>
            </a:r>
            <a:r>
              <a:rPr lang="en-US" altLang="zh-CN" sz="2679" dirty="0">
                <a:ea typeface="楷体" panose="02010609060101010101" pitchFamily="49" charset="-122"/>
                <a:cs typeface="Times New Roman" panose="02020603050405020304" pitchFamily="18" charset="0"/>
              </a:rPr>
              <a:t>= </a:t>
            </a:r>
            <a:r>
              <a:rPr lang="en-US" altLang="zh-CN" sz="2679" dirty="0" err="1">
                <a:ea typeface="楷体" panose="02010609060101010101" pitchFamily="49" charset="-122"/>
                <a:cs typeface="Times New Roman" panose="02020603050405020304" pitchFamily="18" charset="0"/>
              </a:rPr>
              <a:t>imnoise</a:t>
            </a:r>
            <a:r>
              <a:rPr lang="en-US" altLang="zh-CN" sz="2679" dirty="0">
                <a:ea typeface="楷体" panose="02010609060101010101" pitchFamily="49" charset="-122"/>
                <a:cs typeface="Times New Roman" panose="02020603050405020304" pitchFamily="18" charset="0"/>
              </a:rPr>
              <a:t>(Image,'</a:t>
            </a:r>
            <a:r>
              <a:rPr lang="en-US" altLang="zh-CN" sz="2679" dirty="0" err="1">
                <a:ea typeface="楷体" panose="02010609060101010101" pitchFamily="49" charset="-122"/>
                <a:cs typeface="Times New Roman" panose="02020603050405020304" pitchFamily="18" charset="0"/>
              </a:rPr>
              <a:t>gaussian</a:t>
            </a:r>
            <a:r>
              <a:rPr lang="en-US" altLang="zh-CN" sz="2679" dirty="0">
                <a:ea typeface="楷体" panose="02010609060101010101" pitchFamily="49" charset="-122"/>
                <a:cs typeface="Times New Roman" panose="02020603050405020304" pitchFamily="18" charset="0"/>
              </a:rPr>
              <a:t>'); </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a:ea typeface="楷体" panose="02010609060101010101" pitchFamily="49" charset="-122"/>
                <a:cs typeface="Times New Roman" panose="02020603050405020304" pitchFamily="18" charset="0"/>
              </a:rPr>
              <a:t>gausFilter1=</a:t>
            </a:r>
            <a:r>
              <a:rPr lang="en-US" altLang="zh-CN" sz="2679" dirty="0" err="1">
                <a:ea typeface="楷体" panose="02010609060101010101" pitchFamily="49" charset="-122"/>
                <a:cs typeface="Times New Roman" panose="02020603050405020304" pitchFamily="18" charset="0"/>
              </a:rPr>
              <a:t>fspecial</a:t>
            </a:r>
            <a:r>
              <a:rPr lang="en-US" altLang="zh-CN" sz="2679" dirty="0">
                <a:ea typeface="楷体" panose="02010609060101010101" pitchFamily="49" charset="-122"/>
                <a:cs typeface="Times New Roman" panose="02020603050405020304" pitchFamily="18" charset="0"/>
              </a:rPr>
              <a:t>('</a:t>
            </a:r>
            <a:r>
              <a:rPr lang="en-US" altLang="zh-CN" sz="2679" dirty="0" err="1">
                <a:ea typeface="楷体" panose="02010609060101010101" pitchFamily="49" charset="-122"/>
                <a:cs typeface="Times New Roman" panose="02020603050405020304" pitchFamily="18" charset="0"/>
              </a:rPr>
              <a:t>gaussian</a:t>
            </a:r>
            <a:r>
              <a:rPr lang="en-US" altLang="zh-CN" sz="2679" dirty="0">
                <a:ea typeface="楷体" panose="02010609060101010101" pitchFamily="49" charset="-122"/>
                <a:cs typeface="Times New Roman" panose="02020603050405020304" pitchFamily="18" charset="0"/>
              </a:rPr>
              <a:t>',[2*r+1 2*r+1],sigma1);  </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a:ea typeface="楷体" panose="02010609060101010101" pitchFamily="49" charset="-122"/>
                <a:cs typeface="Times New Roman" panose="02020603050405020304" pitchFamily="18" charset="0"/>
              </a:rPr>
              <a:t>gausFilter2=</a:t>
            </a:r>
            <a:r>
              <a:rPr lang="en-US" altLang="zh-CN" sz="2679" dirty="0" err="1">
                <a:ea typeface="楷体" panose="02010609060101010101" pitchFamily="49" charset="-122"/>
                <a:cs typeface="Times New Roman" panose="02020603050405020304" pitchFamily="18" charset="0"/>
              </a:rPr>
              <a:t>fspecial</a:t>
            </a:r>
            <a:r>
              <a:rPr lang="en-US" altLang="zh-CN" sz="2679" dirty="0">
                <a:ea typeface="楷体" panose="02010609060101010101" pitchFamily="49" charset="-122"/>
                <a:cs typeface="Times New Roman" panose="02020603050405020304" pitchFamily="18" charset="0"/>
              </a:rPr>
              <a:t>('</a:t>
            </a:r>
            <a:r>
              <a:rPr lang="en-US" altLang="zh-CN" sz="2679" dirty="0" err="1">
                <a:ea typeface="楷体" panose="02010609060101010101" pitchFamily="49" charset="-122"/>
                <a:cs typeface="Times New Roman" panose="02020603050405020304" pitchFamily="18" charset="0"/>
              </a:rPr>
              <a:t>gaussian</a:t>
            </a:r>
            <a:r>
              <a:rPr lang="en-US" altLang="zh-CN" sz="2679" dirty="0">
                <a:ea typeface="楷体" panose="02010609060101010101" pitchFamily="49" charset="-122"/>
                <a:cs typeface="Times New Roman" panose="02020603050405020304" pitchFamily="18" charset="0"/>
              </a:rPr>
              <a:t>',[2*r+1 2*r+1], sigma2);  </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a:ea typeface="楷体" panose="02010609060101010101" pitchFamily="49" charset="-122"/>
                <a:cs typeface="Times New Roman" panose="02020603050405020304" pitchFamily="18" charset="0"/>
              </a:rPr>
              <a:t>result1=</a:t>
            </a:r>
            <a:r>
              <a:rPr lang="en-US" altLang="zh-CN" sz="2679" dirty="0" err="1">
                <a:ea typeface="楷体" panose="02010609060101010101" pitchFamily="49" charset="-122"/>
                <a:cs typeface="Times New Roman" panose="02020603050405020304" pitchFamily="18" charset="0"/>
              </a:rPr>
              <a:t>imfilter</a:t>
            </a:r>
            <a:r>
              <a:rPr lang="en-US" altLang="zh-CN" sz="2679" dirty="0">
                <a:ea typeface="楷体" panose="02010609060101010101" pitchFamily="49" charset="-122"/>
                <a:cs typeface="Times New Roman" panose="02020603050405020304" pitchFamily="18" charset="0"/>
              </a:rPr>
              <a:t>(NoiseI,gausFilter1,'conv');</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a:ea typeface="楷体" panose="02010609060101010101" pitchFamily="49" charset="-122"/>
                <a:cs typeface="Times New Roman" panose="02020603050405020304" pitchFamily="18" charset="0"/>
              </a:rPr>
              <a:t>result2=</a:t>
            </a:r>
            <a:r>
              <a:rPr lang="en-US" altLang="zh-CN" sz="2679" dirty="0" err="1">
                <a:ea typeface="楷体" panose="02010609060101010101" pitchFamily="49" charset="-122"/>
                <a:cs typeface="Times New Roman" panose="02020603050405020304" pitchFamily="18" charset="0"/>
              </a:rPr>
              <a:t>imfilter</a:t>
            </a:r>
            <a:r>
              <a:rPr lang="en-US" altLang="zh-CN" sz="2679" dirty="0">
                <a:ea typeface="楷体" panose="02010609060101010101" pitchFamily="49" charset="-122"/>
                <a:cs typeface="Times New Roman" panose="02020603050405020304" pitchFamily="18" charset="0"/>
              </a:rPr>
              <a:t>(NoiseI,gausFilter2,'conv');</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err="1">
                <a:ea typeface="楷体" panose="02010609060101010101" pitchFamily="49" charset="-122"/>
                <a:cs typeface="Times New Roman" panose="02020603050405020304" pitchFamily="18" charset="0"/>
              </a:rPr>
              <a:t>figure;imshow</a:t>
            </a:r>
            <a:r>
              <a:rPr lang="en-US" altLang="zh-CN" sz="2679" dirty="0">
                <a:ea typeface="楷体" panose="02010609060101010101" pitchFamily="49" charset="-122"/>
                <a:cs typeface="Times New Roman" panose="02020603050405020304" pitchFamily="18" charset="0"/>
              </a:rPr>
              <a:t>(result1);title('sigma1=0.6</a:t>
            </a:r>
            <a:r>
              <a:rPr lang="zh-CN" altLang="zh-CN" sz="2679" dirty="0">
                <a:ea typeface="楷体" panose="02010609060101010101" pitchFamily="49" charset="-122"/>
                <a:cs typeface="Times New Roman" panose="02020603050405020304" pitchFamily="18" charset="0"/>
              </a:rPr>
              <a:t>高斯滤波</a:t>
            </a:r>
            <a:r>
              <a:rPr lang="en-US" altLang="zh-CN" sz="2679" dirty="0">
                <a:ea typeface="楷体" panose="02010609060101010101" pitchFamily="49" charset="-122"/>
                <a:cs typeface="Times New Roman" panose="02020603050405020304" pitchFamily="18" charset="0"/>
              </a:rPr>
              <a:t>');</a:t>
            </a:r>
            <a:endParaRPr lang="zh-CN" altLang="zh-CN" sz="2679" dirty="0">
              <a:ea typeface="楷体" panose="02010609060101010101" pitchFamily="49" charset="-122"/>
              <a:cs typeface="Times New Roman" panose="02020603050405020304" pitchFamily="18" charset="0"/>
            </a:endParaRPr>
          </a:p>
          <a:p>
            <a:pPr>
              <a:spcBef>
                <a:spcPts val="255"/>
              </a:spcBef>
            </a:pPr>
            <a:r>
              <a:rPr lang="en-US" altLang="zh-CN" sz="2679" dirty="0" err="1">
                <a:ea typeface="楷体" panose="02010609060101010101" pitchFamily="49" charset="-122"/>
                <a:cs typeface="Times New Roman" panose="02020603050405020304" pitchFamily="18" charset="0"/>
              </a:rPr>
              <a:t>figure;imshow</a:t>
            </a:r>
            <a:r>
              <a:rPr lang="en-US" altLang="zh-CN" sz="2679" dirty="0">
                <a:ea typeface="楷体" panose="02010609060101010101" pitchFamily="49" charset="-122"/>
                <a:cs typeface="Times New Roman" panose="02020603050405020304" pitchFamily="18" charset="0"/>
              </a:rPr>
              <a:t>(result2);title('sigma2=10</a:t>
            </a:r>
            <a:r>
              <a:rPr lang="zh-CN" altLang="zh-CN" sz="2679" dirty="0">
                <a:ea typeface="楷体" panose="02010609060101010101" pitchFamily="49" charset="-122"/>
                <a:cs typeface="Times New Roman" panose="02020603050405020304" pitchFamily="18" charset="0"/>
              </a:rPr>
              <a:t>高斯滤波</a:t>
            </a:r>
            <a:r>
              <a:rPr lang="en-US" altLang="zh-CN" sz="2679" dirty="0">
                <a:ea typeface="楷体" panose="02010609060101010101" pitchFamily="49" charset="-122"/>
                <a:cs typeface="Times New Roman" panose="02020603050405020304" pitchFamily="18" charset="0"/>
              </a:rPr>
              <a:t>');</a:t>
            </a:r>
            <a:endParaRPr lang="zh-CN" altLang="en-US" sz="2679" dirty="0">
              <a:ea typeface="楷体" panose="02010609060101010101" pitchFamily="49" charset="-122"/>
              <a:cs typeface="Times New Roman" panose="02020603050405020304" pitchFamily="18" charset="0"/>
            </a:endParaRPr>
          </a:p>
        </p:txBody>
      </p:sp>
      <p:sp>
        <p:nvSpPr>
          <p:cNvPr id="7" name="文本框 6"/>
          <p:cNvSpPr txBox="1"/>
          <p:nvPr/>
        </p:nvSpPr>
        <p:spPr>
          <a:xfrm>
            <a:off x="1825269" y="1197298"/>
            <a:ext cx="789821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4</a:t>
            </a:r>
            <a:r>
              <a:rPr lang="zh-CN" altLang="en-US" sz="2296" dirty="0">
                <a:solidFill>
                  <a:srgbClr val="0000CC"/>
                </a:solidFill>
                <a:latin typeface="+mj-ea"/>
                <a:ea typeface="+mj-ea"/>
              </a:rPr>
              <a:t>）例程</a:t>
            </a:r>
          </a:p>
        </p:txBody>
      </p:sp>
      <p:sp>
        <p:nvSpPr>
          <p:cNvPr id="8" name="矩形 7"/>
          <p:cNvSpPr/>
          <p:nvPr/>
        </p:nvSpPr>
        <p:spPr>
          <a:xfrm>
            <a:off x="2146722" y="1832297"/>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程序</a:t>
            </a:r>
            <a:endParaRPr lang="zh-CN" altLang="en-US" sz="2296" dirty="0"/>
          </a:p>
        </p:txBody>
      </p:sp>
    </p:spTree>
    <p:extLst>
      <p:ext uri="{BB962C8B-B14F-4D97-AF65-F5344CB8AC3E}">
        <p14:creationId xmlns:p14="http://schemas.microsoft.com/office/powerpoint/2010/main" val="3105968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25</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高斯滤波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5" name="图片 4"/>
          <p:cNvPicPr>
            <a:picLocks noChangeAspect="1"/>
          </p:cNvPicPr>
          <p:nvPr/>
        </p:nvPicPr>
        <p:blipFill>
          <a:blip r:embed="rId2" cstate="print"/>
          <a:srcRect/>
          <a:stretch>
            <a:fillRect/>
          </a:stretch>
        </p:blipFill>
        <p:spPr bwMode="auto">
          <a:xfrm>
            <a:off x="2514095" y="2464640"/>
            <a:ext cx="2066253" cy="2066253"/>
          </a:xfrm>
          <a:prstGeom prst="rect">
            <a:avLst/>
          </a:prstGeom>
          <a:noFill/>
          <a:ln w="9525">
            <a:noFill/>
            <a:miter lim="800000"/>
            <a:headEnd/>
            <a:tailEnd/>
          </a:ln>
        </p:spPr>
      </p:pic>
      <p:pic>
        <p:nvPicPr>
          <p:cNvPr id="6" name="图片 5"/>
          <p:cNvPicPr>
            <a:picLocks/>
          </p:cNvPicPr>
          <p:nvPr/>
        </p:nvPicPr>
        <p:blipFill>
          <a:blip r:embed="rId3" cstate="print"/>
          <a:srcRect/>
          <a:stretch>
            <a:fillRect/>
          </a:stretch>
        </p:blipFill>
        <p:spPr bwMode="auto">
          <a:xfrm>
            <a:off x="6233766" y="1390438"/>
            <a:ext cx="2066253" cy="2066253"/>
          </a:xfrm>
          <a:prstGeom prst="rect">
            <a:avLst/>
          </a:prstGeom>
          <a:noFill/>
          <a:ln w="9525">
            <a:noFill/>
            <a:miter lim="800000"/>
            <a:headEnd/>
            <a:tailEnd/>
          </a:ln>
        </p:spPr>
      </p:pic>
      <p:pic>
        <p:nvPicPr>
          <p:cNvPr id="7" name="图片 6"/>
          <p:cNvPicPr>
            <a:picLocks noChangeAspect="1"/>
          </p:cNvPicPr>
          <p:nvPr/>
        </p:nvPicPr>
        <p:blipFill>
          <a:blip r:embed="rId4" cstate="print"/>
          <a:srcRect/>
          <a:stretch>
            <a:fillRect/>
          </a:stretch>
        </p:blipFill>
        <p:spPr bwMode="auto">
          <a:xfrm>
            <a:off x="6213399" y="3954137"/>
            <a:ext cx="2066253" cy="2066253"/>
          </a:xfrm>
          <a:prstGeom prst="rect">
            <a:avLst/>
          </a:prstGeom>
          <a:noFill/>
          <a:ln w="9525">
            <a:noFill/>
            <a:miter lim="800000"/>
            <a:headEnd/>
            <a:tailEnd/>
          </a:ln>
        </p:spPr>
      </p:pic>
      <p:sp>
        <p:nvSpPr>
          <p:cNvPr id="8" name="矩形 7"/>
          <p:cNvSpPr/>
          <p:nvPr/>
        </p:nvSpPr>
        <p:spPr>
          <a:xfrm>
            <a:off x="1752902" y="4556930"/>
            <a:ext cx="3236784"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）高斯噪声图像</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5045087" y="3432182"/>
            <a:ext cx="4954271"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）标准差</a:t>
            </a:r>
            <a:r>
              <a:rPr lang="en-US" altLang="zh-CN" sz="2806" kern="100" dirty="0">
                <a:ea typeface="楷体" panose="02010609060101010101" pitchFamily="49" charset="-122"/>
                <a:cs typeface="Times New Roman" panose="02020603050405020304" pitchFamily="18" charset="0"/>
              </a:rPr>
              <a:t>=0.6</a:t>
            </a:r>
            <a:r>
              <a:rPr lang="zh-CN" altLang="zh-CN" sz="2806" kern="100" dirty="0">
                <a:ea typeface="楷体" panose="02010609060101010101" pitchFamily="49" charset="-122"/>
                <a:cs typeface="Times New Roman" panose="02020603050405020304" pitchFamily="18" charset="0"/>
              </a:rPr>
              <a:t>的高斯滤波</a:t>
            </a:r>
            <a:endParaRPr lang="zh-CN" altLang="en-US" sz="2806" dirty="0">
              <a:ea typeface="楷体" panose="02010609060101010101" pitchFamily="49" charset="-122"/>
              <a:cs typeface="Times New Roman" panose="02020603050405020304" pitchFamily="18" charset="0"/>
            </a:endParaRPr>
          </a:p>
        </p:txBody>
      </p:sp>
      <p:sp>
        <p:nvSpPr>
          <p:cNvPr id="10" name="矩形 9"/>
          <p:cNvSpPr/>
          <p:nvPr/>
        </p:nvSpPr>
        <p:spPr>
          <a:xfrm>
            <a:off x="5038873" y="5992764"/>
            <a:ext cx="4684953"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）标准差</a:t>
            </a:r>
            <a:r>
              <a:rPr lang="en-US" altLang="zh-CN" sz="2806" kern="100" dirty="0">
                <a:ea typeface="楷体" panose="02010609060101010101" pitchFamily="49" charset="-122"/>
                <a:cs typeface="Times New Roman" panose="02020603050405020304" pitchFamily="18" charset="0"/>
              </a:rPr>
              <a:t>=10</a:t>
            </a:r>
            <a:r>
              <a:rPr lang="zh-CN" altLang="zh-CN" sz="2806" kern="100" dirty="0">
                <a:ea typeface="楷体" panose="02010609060101010101" pitchFamily="49" charset="-122"/>
                <a:cs typeface="Times New Roman" panose="02020603050405020304" pitchFamily="18" charset="0"/>
              </a:rPr>
              <a:t>的高斯滤波</a:t>
            </a:r>
            <a:endParaRPr lang="zh-CN" altLang="en-US" sz="2806" dirty="0">
              <a:ea typeface="楷体" panose="02010609060101010101" pitchFamily="49" charset="-122"/>
              <a:cs typeface="Times New Roman" panose="02020603050405020304" pitchFamily="18" charset="0"/>
            </a:endParaRPr>
          </a:p>
        </p:txBody>
      </p:sp>
      <p:sp>
        <p:nvSpPr>
          <p:cNvPr id="11" name="矩形 10"/>
          <p:cNvSpPr/>
          <p:nvPr/>
        </p:nvSpPr>
        <p:spPr>
          <a:xfrm>
            <a:off x="2118008" y="1331488"/>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2279508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26</a:t>
            </a:fld>
            <a:endParaRPr lang="en-US" altLang="zh-CN" dirty="0"/>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TextBox 8"/>
          <p:cNvSpPr txBox="1">
            <a:spLocks noChangeArrowheads="1"/>
          </p:cNvSpPr>
          <p:nvPr/>
        </p:nvSpPr>
        <p:spPr bwMode="auto">
          <a:xfrm>
            <a:off x="2192644" y="1182345"/>
            <a:ext cx="5558077"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b="0" dirty="0">
                <a:solidFill>
                  <a:srgbClr val="C00000"/>
                </a:solidFill>
                <a:latin typeface="黑体" panose="02010609060101010101" pitchFamily="49" charset="-122"/>
                <a:ea typeface="黑体" panose="02010609060101010101" pitchFamily="49" charset="-122"/>
              </a:rPr>
              <a:t>属于非线性平滑滤波。</a:t>
            </a:r>
          </a:p>
        </p:txBody>
      </p:sp>
      <p:sp>
        <p:nvSpPr>
          <p:cNvPr id="6" name="文本框 5"/>
          <p:cNvSpPr txBox="1"/>
          <p:nvPr/>
        </p:nvSpPr>
        <p:spPr>
          <a:xfrm>
            <a:off x="1961952" y="1778278"/>
            <a:ext cx="3260451"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）中值</a:t>
            </a:r>
          </a:p>
        </p:txBody>
      </p:sp>
      <p:sp>
        <p:nvSpPr>
          <p:cNvPr id="7" name="Rectangle 102" descr="Rectangle: Click to edit Master text styles&#10;Second level&#10;Third level&#10;Fourth level&#10;Fifth level"/>
          <p:cNvSpPr>
            <a:spLocks noChangeArrowheads="1"/>
          </p:cNvSpPr>
          <p:nvPr/>
        </p:nvSpPr>
        <p:spPr bwMode="auto">
          <a:xfrm>
            <a:off x="2367282" y="2375751"/>
            <a:ext cx="7723918" cy="31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lgn="ctr">
                <a:solidFill>
                  <a:srgbClr val="000000"/>
                </a:solidFill>
                <a:miter lim="800000"/>
                <a:headEnd/>
                <a:tailEnd/>
              </a14:hiddenLine>
            </a:ext>
          </a:extLst>
        </p:spPr>
        <p:txBody>
          <a:bodyPr/>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0" indent="0" eaLnBrk="1" hangingPunct="1">
              <a:lnSpc>
                <a:spcPct val="120000"/>
              </a:lnSpc>
              <a:spcBef>
                <a:spcPct val="20000"/>
              </a:spcBef>
              <a:buClr>
                <a:schemeClr val="bg2"/>
              </a:buClr>
              <a:buSzPct val="75000"/>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一组数</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306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306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 </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en-US" altLang="zh-CN" sz="3061" baseline="-25000"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，把</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个数按值的大小顺序排列如下：</a:t>
            </a:r>
          </a:p>
          <a:p>
            <a:pPr eaLnBrk="1" hangingPunct="1">
              <a:spcBef>
                <a:spcPct val="20000"/>
              </a:spcBef>
              <a:buClr>
                <a:schemeClr val="bg2"/>
              </a:buClr>
              <a:buSzPct val="75000"/>
              <a:buFont typeface="Wingdings" panose="05000000000000000000" pitchFamily="2" charset="2"/>
              <a:buChar char="n"/>
            </a:pPr>
            <a:endPar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20000"/>
              </a:spcBef>
              <a:buClr>
                <a:schemeClr val="bg2"/>
              </a:buClr>
              <a:buSzPct val="75000"/>
              <a:buFont typeface="Wingdings" panose="05000000000000000000" pitchFamily="2" charset="2"/>
              <a:buNone/>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中值</a:t>
            </a:r>
          </a:p>
        </p:txBody>
      </p:sp>
      <p:graphicFrame>
        <p:nvGraphicFramePr>
          <p:cNvPr id="8" name="Object 15"/>
          <p:cNvGraphicFramePr>
            <a:graphicFrameLocks noChangeAspect="1"/>
          </p:cNvGraphicFramePr>
          <p:nvPr>
            <p:extLst>
              <p:ext uri="{D42A27DB-BD31-4B8C-83A1-F6EECF244321}">
                <p14:modId xmlns:p14="http://schemas.microsoft.com/office/powerpoint/2010/main" val="3821423459"/>
              </p:ext>
            </p:extLst>
          </p:nvPr>
        </p:nvGraphicFramePr>
        <p:xfrm>
          <a:off x="4672013" y="2963863"/>
          <a:ext cx="2860675" cy="641350"/>
        </p:xfrm>
        <a:graphic>
          <a:graphicData uri="http://schemas.openxmlformats.org/presentationml/2006/ole">
            <mc:AlternateContent xmlns:mc="http://schemas.openxmlformats.org/markup-compatibility/2006">
              <mc:Choice xmlns:v="urn:schemas-microsoft-com:vml" Requires="v">
                <p:oleObj spid="_x0000_s10256" name="Equation" r:id="rId3" imgW="1155600" imgH="228600" progId="Equation.DSMT4">
                  <p:embed/>
                </p:oleObj>
              </mc:Choice>
              <mc:Fallback>
                <p:oleObj name="Equation" r:id="rId3" imgW="1155600" imgH="228600" progId="Equation.DSMT4">
                  <p:embed/>
                  <p:pic>
                    <p:nvPicPr>
                      <p:cNvPr id="8" name="Object 15"/>
                      <p:cNvPicPr>
                        <a:picLocks noChangeAspect="1" noChangeArrowheads="1"/>
                      </p:cNvPicPr>
                      <p:nvPr/>
                    </p:nvPicPr>
                    <p:blipFill>
                      <a:blip r:embed="rId4"/>
                      <a:srcRect/>
                      <a:stretch>
                        <a:fillRect/>
                      </a:stretch>
                    </p:blipFill>
                    <p:spPr bwMode="auto">
                      <a:xfrm>
                        <a:off x="4672013" y="2963863"/>
                        <a:ext cx="2860675" cy="641350"/>
                      </a:xfrm>
                      <a:prstGeom prst="rect">
                        <a:avLst/>
                      </a:prstGeom>
                      <a:noFill/>
                    </p:spPr>
                  </p:pic>
                </p:oleObj>
              </mc:Fallback>
            </mc:AlternateContent>
          </a:graphicData>
        </a:graphic>
      </p:graphicFrame>
      <p:graphicFrame>
        <p:nvGraphicFramePr>
          <p:cNvPr id="9" name="Object 10"/>
          <p:cNvGraphicFramePr>
            <a:graphicFrameLocks/>
          </p:cNvGraphicFramePr>
          <p:nvPr>
            <p:extLst/>
          </p:nvPr>
        </p:nvGraphicFramePr>
        <p:xfrm>
          <a:off x="3969960" y="3976709"/>
          <a:ext cx="4895968" cy="1887114"/>
        </p:xfrm>
        <a:graphic>
          <a:graphicData uri="http://schemas.openxmlformats.org/presentationml/2006/ole">
            <mc:AlternateContent xmlns:mc="http://schemas.openxmlformats.org/markup-compatibility/2006">
              <mc:Choice xmlns:v="urn:schemas-microsoft-com:vml" Requires="v">
                <p:oleObj spid="_x0000_s10257" name="Equation" r:id="rId5" imgW="2247840" imgH="876240" progId="Equation.DSMT4">
                  <p:embed/>
                </p:oleObj>
              </mc:Choice>
              <mc:Fallback>
                <p:oleObj name="Equation" r:id="rId5" imgW="2247840" imgH="876240" progId="Equation.DSMT4">
                  <p:embed/>
                  <p:pic>
                    <p:nvPicPr>
                      <p:cNvPr id="9" name="Object 10"/>
                      <p:cNvPicPr>
                        <a:picLocks noChangeArrowheads="1"/>
                      </p:cNvPicPr>
                      <p:nvPr/>
                    </p:nvPicPr>
                    <p:blipFill>
                      <a:blip r:embed="rId6"/>
                      <a:srcRect/>
                      <a:stretch>
                        <a:fillRect/>
                      </a:stretch>
                    </p:blipFill>
                    <p:spPr bwMode="auto">
                      <a:xfrm>
                        <a:off x="3969960" y="3976709"/>
                        <a:ext cx="4895968" cy="1887114"/>
                      </a:xfrm>
                      <a:prstGeom prst="rect">
                        <a:avLst/>
                      </a:prstGeom>
                      <a:noFill/>
                    </p:spPr>
                  </p:pic>
                </p:oleObj>
              </mc:Fallback>
            </mc:AlternateContent>
          </a:graphicData>
        </a:graphic>
      </p:graphicFrame>
    </p:spTree>
    <p:extLst>
      <p:ext uri="{BB962C8B-B14F-4D97-AF65-F5344CB8AC3E}">
        <p14:creationId xmlns:p14="http://schemas.microsoft.com/office/powerpoint/2010/main" val="193132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27</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1963382" y="1237977"/>
            <a:ext cx="5693960"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2</a:t>
            </a:r>
            <a:r>
              <a:rPr lang="zh-CN" altLang="en-US" sz="2296" dirty="0">
                <a:solidFill>
                  <a:srgbClr val="0000CC"/>
                </a:solidFill>
                <a:latin typeface="+mj-ea"/>
                <a:ea typeface="+mj-ea"/>
              </a:rPr>
              <a:t>）中值滤波原理</a:t>
            </a:r>
          </a:p>
        </p:txBody>
      </p:sp>
      <p:sp>
        <p:nvSpPr>
          <p:cNvPr id="6" name="Rectangle 100"/>
          <p:cNvSpPr>
            <a:spLocks noChangeArrowheads="1"/>
          </p:cNvSpPr>
          <p:nvPr/>
        </p:nvSpPr>
        <p:spPr bwMode="auto">
          <a:xfrm>
            <a:off x="1977835" y="1826814"/>
            <a:ext cx="8232560" cy="206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lgn="ctr">
                <a:solidFill>
                  <a:srgbClr val="000000"/>
                </a:solidFill>
                <a:miter lim="800000"/>
                <a:headEnd/>
                <a:tailEnd/>
              </a14:hiddenLine>
            </a:ext>
          </a:extLst>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indent="-437369" algn="just" eaLnBrk="1" hangingPunct="1">
              <a:buClr>
                <a:srgbClr val="7030A0"/>
              </a:buClr>
              <a:buSzPct val="75000"/>
              <a:buFont typeface="Wingdings" panose="05000000000000000000" pitchFamily="2" charset="2"/>
              <a:buChar char="n"/>
            </a:pPr>
            <a:r>
              <a:rPr lang="zh-CN" altLang="en-US" sz="306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噪声的出现，使被处理点像素比周围像素亮</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暗</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许多。</a:t>
            </a:r>
          </a:p>
          <a:p>
            <a:pPr marL="437369" indent="-437369" algn="just" eaLnBrk="1" hangingPunct="1">
              <a:buClr>
                <a:srgbClr val="7030A0"/>
              </a:buClr>
              <a:buSzPct val="75000"/>
              <a:buFont typeface="Wingdings" panose="05000000000000000000" pitchFamily="2" charset="2"/>
              <a:buChar char="n"/>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以被处理点为中心，选取一个邻域窗口，窗口内所有点值排序，取中值代替该点值。</a:t>
            </a:r>
          </a:p>
        </p:txBody>
      </p:sp>
      <p:graphicFrame>
        <p:nvGraphicFramePr>
          <p:cNvPr id="7" name="Object 6"/>
          <p:cNvGraphicFramePr>
            <a:graphicFrameLocks noChangeAspect="1"/>
          </p:cNvGraphicFramePr>
          <p:nvPr>
            <p:extLst/>
          </p:nvPr>
        </p:nvGraphicFramePr>
        <p:xfrm>
          <a:off x="2651863" y="3930305"/>
          <a:ext cx="2392605" cy="1584128"/>
        </p:xfrm>
        <a:graphic>
          <a:graphicData uri="http://schemas.openxmlformats.org/presentationml/2006/ole">
            <mc:AlternateContent xmlns:mc="http://schemas.openxmlformats.org/markup-compatibility/2006">
              <mc:Choice xmlns:v="urn:schemas-microsoft-com:vml" Requires="v">
                <p:oleObj spid="_x0000_s11287" name="Equation" r:id="rId4" imgW="1015920" imgH="672840" progId="Equation.DSMT4">
                  <p:embed/>
                </p:oleObj>
              </mc:Choice>
              <mc:Fallback>
                <p:oleObj name="Equation" r:id="rId4" imgW="1015920" imgH="672840" progId="Equation.DSMT4">
                  <p:embed/>
                  <p:pic>
                    <p:nvPicPr>
                      <p:cNvPr id="7" name="Object 6"/>
                      <p:cNvPicPr>
                        <a:picLocks noChangeAspect="1" noChangeArrowheads="1"/>
                      </p:cNvPicPr>
                      <p:nvPr/>
                    </p:nvPicPr>
                    <p:blipFill>
                      <a:blip r:embed="rId5"/>
                      <a:srcRect/>
                      <a:stretch>
                        <a:fillRect/>
                      </a:stretch>
                    </p:blipFill>
                    <p:spPr bwMode="auto">
                      <a:xfrm>
                        <a:off x="2651863" y="3930305"/>
                        <a:ext cx="2392605" cy="1584128"/>
                      </a:xfrm>
                      <a:prstGeom prst="rect">
                        <a:avLst/>
                      </a:prstGeom>
                      <a:solidFill>
                        <a:schemeClr val="accent2">
                          <a:lumMod val="20000"/>
                          <a:lumOff val="80000"/>
                        </a:schemeClr>
                      </a:solidFill>
                      <a:ln w="9525">
                        <a:solidFill>
                          <a:srgbClr val="F3FBD1"/>
                        </a:solidFill>
                        <a:miter lim="800000"/>
                        <a:headEnd/>
                        <a:tailEnd/>
                      </a:ln>
                    </p:spPr>
                  </p:pic>
                </p:oleObj>
              </mc:Fallback>
            </mc:AlternateContent>
          </a:graphicData>
        </a:graphic>
      </p:graphicFrame>
      <p:graphicFrame>
        <p:nvGraphicFramePr>
          <p:cNvPr id="8" name="Object 8"/>
          <p:cNvGraphicFramePr>
            <a:graphicFrameLocks noChangeAspect="1"/>
          </p:cNvGraphicFramePr>
          <p:nvPr>
            <p:extLst/>
          </p:nvPr>
        </p:nvGraphicFramePr>
        <p:xfrm>
          <a:off x="3206982" y="5739201"/>
          <a:ext cx="6579425" cy="486999"/>
        </p:xfrm>
        <a:graphic>
          <a:graphicData uri="http://schemas.openxmlformats.org/presentationml/2006/ole">
            <mc:AlternateContent xmlns:mc="http://schemas.openxmlformats.org/markup-compatibility/2006">
              <mc:Choice xmlns:v="urn:schemas-microsoft-com:vml" Requires="v">
                <p:oleObj spid="_x0000_s11288" name="公式" r:id="rId6" imgW="3238200" imgH="215640" progId="Equation.3">
                  <p:embed/>
                </p:oleObj>
              </mc:Choice>
              <mc:Fallback>
                <p:oleObj name="公式" r:id="rId6" imgW="3238200" imgH="215640" progId="Equation.3">
                  <p:embed/>
                  <p:pic>
                    <p:nvPicPr>
                      <p:cNvPr id="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6982" y="5739201"/>
                        <a:ext cx="6579425" cy="486999"/>
                      </a:xfrm>
                      <a:prstGeom prst="rect">
                        <a:avLst/>
                      </a:prstGeom>
                      <a:solidFill>
                        <a:schemeClr val="accent2">
                          <a:lumMod val="20000"/>
                          <a:lumOff val="80000"/>
                        </a:schemeClr>
                      </a:solidFill>
                      <a:ln>
                        <a:noFill/>
                      </a:ln>
                    </p:spPr>
                  </p:pic>
                </p:oleObj>
              </mc:Fallback>
            </mc:AlternateContent>
          </a:graphicData>
        </a:graphic>
      </p:graphicFrame>
      <p:sp>
        <p:nvSpPr>
          <p:cNvPr id="9" name="TextBox 5"/>
          <p:cNvSpPr txBox="1">
            <a:spLocks noChangeArrowheads="1"/>
          </p:cNvSpPr>
          <p:nvPr/>
        </p:nvSpPr>
        <p:spPr bwMode="auto">
          <a:xfrm>
            <a:off x="2014882" y="5658920"/>
            <a:ext cx="1457857"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排序</a:t>
            </a:r>
          </a:p>
        </p:txBody>
      </p:sp>
      <p:sp>
        <p:nvSpPr>
          <p:cNvPr id="10" name="Rectangle 7"/>
          <p:cNvSpPr>
            <a:spLocks noChangeArrowheads="1"/>
          </p:cNvSpPr>
          <p:nvPr/>
        </p:nvSpPr>
        <p:spPr bwMode="auto">
          <a:xfrm>
            <a:off x="3459564" y="4477171"/>
            <a:ext cx="822417" cy="535843"/>
          </a:xfrm>
          <a:prstGeom prst="rect">
            <a:avLst/>
          </a:prstGeom>
          <a:noFill/>
          <a:ln w="57150">
            <a:solidFill>
              <a:srgbClr val="00CC00"/>
            </a:solidFill>
            <a:miter lim="800000"/>
            <a:headEnd type="none" w="sm" len="sm"/>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endParaRPr lang="zh-CN" altLang="zh-CN" sz="3061" b="0">
              <a:solidFill>
                <a:srgbClr val="121218"/>
              </a:solidFill>
              <a:latin typeface="Times New Roman" panose="02020603050405020304" pitchFamily="18" charset="0"/>
            </a:endParaRPr>
          </a:p>
        </p:txBody>
      </p:sp>
      <p:graphicFrame>
        <p:nvGraphicFramePr>
          <p:cNvPr id="11" name="Object 11"/>
          <p:cNvGraphicFramePr>
            <a:graphicFrameLocks noChangeAspect="1"/>
          </p:cNvGraphicFramePr>
          <p:nvPr>
            <p:extLst/>
          </p:nvPr>
        </p:nvGraphicFramePr>
        <p:xfrm>
          <a:off x="6496695" y="3930305"/>
          <a:ext cx="2392604" cy="1584128"/>
        </p:xfrm>
        <a:graphic>
          <a:graphicData uri="http://schemas.openxmlformats.org/presentationml/2006/ole">
            <mc:AlternateContent xmlns:mc="http://schemas.openxmlformats.org/markup-compatibility/2006">
              <mc:Choice xmlns:v="urn:schemas-microsoft-com:vml" Requires="v">
                <p:oleObj spid="_x0000_s11289" name="Equation" r:id="rId8" imgW="1015920" imgH="672840" progId="Equation.DSMT4">
                  <p:embed/>
                </p:oleObj>
              </mc:Choice>
              <mc:Fallback>
                <p:oleObj name="Equation" r:id="rId8" imgW="1015920" imgH="672840" progId="Equation.DSMT4">
                  <p:embed/>
                  <p:pic>
                    <p:nvPicPr>
                      <p:cNvPr id="11" name="Object 11"/>
                      <p:cNvPicPr>
                        <a:picLocks noChangeAspect="1" noChangeArrowheads="1"/>
                      </p:cNvPicPr>
                      <p:nvPr/>
                    </p:nvPicPr>
                    <p:blipFill>
                      <a:blip r:embed="rId9"/>
                      <a:srcRect/>
                      <a:stretch>
                        <a:fillRect/>
                      </a:stretch>
                    </p:blipFill>
                    <p:spPr bwMode="auto">
                      <a:xfrm>
                        <a:off x="6496695" y="3930305"/>
                        <a:ext cx="2392604" cy="1584128"/>
                      </a:xfrm>
                      <a:prstGeom prst="rect">
                        <a:avLst/>
                      </a:prstGeom>
                      <a:solidFill>
                        <a:schemeClr val="accent2">
                          <a:lumMod val="20000"/>
                          <a:lumOff val="80000"/>
                        </a:schemeClr>
                      </a:solidFill>
                      <a:ln w="9525">
                        <a:solidFill>
                          <a:srgbClr val="F3FBD1"/>
                        </a:solidFill>
                        <a:miter lim="800000"/>
                        <a:headEnd/>
                        <a:tailEnd/>
                      </a:ln>
                    </p:spPr>
                  </p:pic>
                </p:oleObj>
              </mc:Fallback>
            </mc:AlternateContent>
          </a:graphicData>
        </a:graphic>
      </p:graphicFrame>
      <p:sp>
        <p:nvSpPr>
          <p:cNvPr id="12" name="AutoShape 12"/>
          <p:cNvSpPr>
            <a:spLocks noChangeArrowheads="1"/>
          </p:cNvSpPr>
          <p:nvPr/>
        </p:nvSpPr>
        <p:spPr bwMode="auto">
          <a:xfrm>
            <a:off x="5498802" y="4384263"/>
            <a:ext cx="777523" cy="672818"/>
          </a:xfrm>
          <a:prstGeom prst="rightArrow">
            <a:avLst>
              <a:gd name="adj1" fmla="val 36574"/>
              <a:gd name="adj2" fmla="val 36199"/>
            </a:avLst>
          </a:prstGeom>
          <a:solidFill>
            <a:srgbClr val="FF0000"/>
          </a:solidFill>
          <a:ln w="12700">
            <a:solidFill>
              <a:schemeClr val="accent1"/>
            </a:solidFill>
            <a:miter lim="800000"/>
            <a:headEnd type="none" w="sm" len="sm"/>
            <a:tailEnd type="none" w="sm" len="lg"/>
          </a:ln>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13" name="Rectangle 13"/>
          <p:cNvSpPr>
            <a:spLocks noChangeArrowheads="1"/>
          </p:cNvSpPr>
          <p:nvPr/>
        </p:nvSpPr>
        <p:spPr bwMode="auto">
          <a:xfrm>
            <a:off x="7289969" y="4402069"/>
            <a:ext cx="786287" cy="628751"/>
          </a:xfrm>
          <a:prstGeom prst="rect">
            <a:avLst/>
          </a:prstGeom>
          <a:noFill/>
          <a:ln w="57150">
            <a:solidFill>
              <a:srgbClr val="00CC00"/>
            </a:solidFill>
            <a:miter lim="800000"/>
            <a:headEnd type="none" w="sm" len="sm"/>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endParaRPr lang="zh-CN" altLang="zh-CN" sz="3061" b="0">
              <a:solidFill>
                <a:srgbClr val="121218"/>
              </a:solidFill>
              <a:latin typeface="Times New Roman" panose="02020603050405020304" pitchFamily="18" charset="0"/>
            </a:endParaRPr>
          </a:p>
        </p:txBody>
      </p:sp>
    </p:spTree>
    <p:extLst>
      <p:ext uri="{BB962C8B-B14F-4D97-AF65-F5344CB8AC3E}">
        <p14:creationId xmlns:p14="http://schemas.microsoft.com/office/powerpoint/2010/main" val="1024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par>
                                <p:cTn id="18" presetID="22" presetClass="entr" presetSubtype="8"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subTnLst>
                                    <p:audio>
                                      <p:cMediaNode>
                                        <p:cTn display="0" masterRel="sameClick">
                                          <p:stCondLst>
                                            <p:cond evt="begin" delay="0">
                                              <p:tn val="18"/>
                                            </p:cond>
                                          </p:stCondLst>
                                          <p:endCondLst>
                                            <p:cond evt="onStopAudio" delay="0">
                                              <p:tgtEl>
                                                <p:sldTgt/>
                                              </p:tgtEl>
                                            </p:cond>
                                          </p:endCondLst>
                                        </p:cTn>
                                        <p:tgtEl>
                                          <p:sndTgt r:embed="rId3" name="projctor.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500"/>
                            </p:stCondLst>
                            <p:childTnLst>
                              <p:par>
                                <p:cTn id="27" presetID="23" presetClass="entr" presetSubtype="16"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autoUpdateAnimBg="0"/>
      <p:bldP spid="12" grpId="0" animBg="1"/>
      <p:bldP spid="13"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28</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矩形 4"/>
          <p:cNvSpPr/>
          <p:nvPr/>
        </p:nvSpPr>
        <p:spPr>
          <a:xfrm>
            <a:off x="1963383" y="1361769"/>
            <a:ext cx="5109091" cy="445635"/>
          </a:xfrm>
          <a:prstGeom prst="rect">
            <a:avLst/>
          </a:prstGeom>
        </p:spPr>
        <p:txBody>
          <a:bodyPr wrap="none">
            <a:spAutoFit/>
          </a:bodyPr>
          <a:lstStyle/>
          <a:p>
            <a:pPr>
              <a:buClr>
                <a:srgbClr val="7030A0"/>
              </a:buClr>
              <a:buSzPct val="75000"/>
            </a:pPr>
            <a:r>
              <a:rPr lang="zh-CN" altLang="en-US" sz="2296" dirty="0">
                <a:solidFill>
                  <a:srgbClr val="0000CC"/>
                </a:solidFill>
                <a:latin typeface="+mj-ea"/>
                <a:ea typeface="+mj-ea"/>
              </a:rPr>
              <a:t>（</a:t>
            </a:r>
            <a:r>
              <a:rPr lang="en-US" altLang="zh-CN" sz="2296" dirty="0">
                <a:solidFill>
                  <a:srgbClr val="0000CC"/>
                </a:solidFill>
                <a:latin typeface="+mj-ea"/>
                <a:ea typeface="+mj-ea"/>
              </a:rPr>
              <a:t>3</a:t>
            </a:r>
            <a:r>
              <a:rPr lang="zh-CN" altLang="en-US" sz="2296" dirty="0">
                <a:solidFill>
                  <a:srgbClr val="0000CC"/>
                </a:solidFill>
                <a:latin typeface="+mj-ea"/>
                <a:ea typeface="+mj-ea"/>
              </a:rPr>
              <a:t>）示例</a:t>
            </a:r>
            <a:r>
              <a:rPr lang="en-US" altLang="zh-CN" sz="2296" dirty="0">
                <a:solidFill>
                  <a:srgbClr val="0000CC"/>
                </a:solidFill>
                <a:latin typeface="+mj-ea"/>
                <a:ea typeface="+mj-ea"/>
              </a:rPr>
              <a:t>---</a:t>
            </a:r>
            <a:r>
              <a:rPr lang="zh-CN" altLang="zh-CN" sz="2296" dirty="0">
                <a:solidFill>
                  <a:srgbClr val="0000CC"/>
                </a:solidFill>
                <a:latin typeface="+mj-ea"/>
                <a:ea typeface="+mj-ea"/>
              </a:rPr>
              <a:t>基于</a:t>
            </a:r>
            <a:r>
              <a:rPr lang="en-US" altLang="zh-CN" sz="2296" dirty="0">
                <a:solidFill>
                  <a:srgbClr val="0000CC"/>
                </a:solidFill>
                <a:latin typeface="+mj-ea"/>
                <a:ea typeface="+mj-ea"/>
              </a:rPr>
              <a:t>3</a:t>
            </a:r>
            <a:r>
              <a:rPr lang="zh-CN" altLang="zh-CN" sz="2296" dirty="0">
                <a:solidFill>
                  <a:srgbClr val="0000CC"/>
                </a:solidFill>
                <a:latin typeface="+mj-ea"/>
                <a:ea typeface="+mj-ea"/>
              </a:rPr>
              <a:t>×</a:t>
            </a:r>
            <a:r>
              <a:rPr lang="en-US" altLang="zh-CN" sz="2296" dirty="0">
                <a:solidFill>
                  <a:srgbClr val="0000CC"/>
                </a:solidFill>
                <a:latin typeface="+mj-ea"/>
                <a:ea typeface="+mj-ea"/>
              </a:rPr>
              <a:t>3</a:t>
            </a:r>
            <a:r>
              <a:rPr lang="zh-CN" altLang="zh-CN" sz="2296" dirty="0">
                <a:solidFill>
                  <a:srgbClr val="0000CC"/>
                </a:solidFill>
                <a:latin typeface="+mj-ea"/>
                <a:ea typeface="+mj-ea"/>
              </a:rPr>
              <a:t>邻域的</a:t>
            </a:r>
            <a:r>
              <a:rPr lang="zh-CN" altLang="en-US" sz="2296" kern="100" dirty="0">
                <a:solidFill>
                  <a:srgbClr val="0000CC"/>
                </a:solidFill>
                <a:latin typeface="+mj-ea"/>
                <a:ea typeface="+mj-ea"/>
                <a:cs typeface="Times New Roman" panose="02020603050405020304" pitchFamily="18" charset="0"/>
              </a:rPr>
              <a:t>中值滤波</a:t>
            </a:r>
            <a:endParaRPr lang="zh-CN" altLang="en-US" sz="2296" dirty="0">
              <a:solidFill>
                <a:srgbClr val="0000CC"/>
              </a:solidFill>
              <a:latin typeface="+mj-ea"/>
              <a:ea typeface="+mj-ea"/>
            </a:endParaRPr>
          </a:p>
        </p:txBody>
      </p:sp>
      <p:graphicFrame>
        <p:nvGraphicFramePr>
          <p:cNvPr id="8" name="Group 6"/>
          <p:cNvGraphicFramePr>
            <a:graphicFrameLocks noGrp="1"/>
          </p:cNvGraphicFramePr>
          <p:nvPr>
            <p:extLst/>
          </p:nvPr>
        </p:nvGraphicFramePr>
        <p:xfrm>
          <a:off x="2169254" y="2326861"/>
          <a:ext cx="3110093" cy="2915715"/>
        </p:xfrm>
        <a:graphic>
          <a:graphicData uri="http://schemas.openxmlformats.org/drawingml/2006/table">
            <a:tbl>
              <a:tblPr/>
              <a:tblGrid>
                <a:gridCol w="621614">
                  <a:extLst>
                    <a:ext uri="{9D8B030D-6E8A-4147-A177-3AD203B41FA5}">
                      <a16:colId xmlns:a16="http://schemas.microsoft.com/office/drawing/2014/main" val="366317760"/>
                    </a:ext>
                  </a:extLst>
                </a:gridCol>
                <a:gridCol w="625663">
                  <a:extLst>
                    <a:ext uri="{9D8B030D-6E8A-4147-A177-3AD203B41FA5}">
                      <a16:colId xmlns:a16="http://schemas.microsoft.com/office/drawing/2014/main" val="254249603"/>
                    </a:ext>
                  </a:extLst>
                </a:gridCol>
                <a:gridCol w="615539">
                  <a:extLst>
                    <a:ext uri="{9D8B030D-6E8A-4147-A177-3AD203B41FA5}">
                      <a16:colId xmlns:a16="http://schemas.microsoft.com/office/drawing/2014/main" val="2134587585"/>
                    </a:ext>
                  </a:extLst>
                </a:gridCol>
                <a:gridCol w="625664">
                  <a:extLst>
                    <a:ext uri="{9D8B030D-6E8A-4147-A177-3AD203B41FA5}">
                      <a16:colId xmlns:a16="http://schemas.microsoft.com/office/drawing/2014/main" val="1268678411"/>
                    </a:ext>
                  </a:extLst>
                </a:gridCol>
                <a:gridCol w="621613">
                  <a:extLst>
                    <a:ext uri="{9D8B030D-6E8A-4147-A177-3AD203B41FA5}">
                      <a16:colId xmlns:a16="http://schemas.microsoft.com/office/drawing/2014/main" val="3050259260"/>
                    </a:ext>
                  </a:extLst>
                </a:gridCol>
              </a:tblGrid>
              <a:tr h="58314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331791797"/>
                  </a:ext>
                </a:extLst>
              </a:tr>
              <a:tr h="607440">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7627435"/>
                  </a:ext>
                </a:extLst>
              </a:tr>
              <a:tr h="589218">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383956766"/>
                  </a:ext>
                </a:extLst>
              </a:tr>
              <a:tr h="568970">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478529060"/>
                  </a:ext>
                </a:extLst>
              </a:tr>
              <a:tr h="56694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369553106"/>
                  </a:ext>
                </a:extLst>
              </a:tr>
            </a:tbl>
          </a:graphicData>
        </a:graphic>
      </p:graphicFrame>
      <p:sp>
        <p:nvSpPr>
          <p:cNvPr id="9" name="Text Box 44"/>
          <p:cNvSpPr txBox="1">
            <a:spLocks noChangeArrowheads="1"/>
          </p:cNvSpPr>
          <p:nvPr/>
        </p:nvSpPr>
        <p:spPr bwMode="auto">
          <a:xfrm>
            <a:off x="1877683" y="5631335"/>
            <a:ext cx="3207284"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6" dirty="0">
                <a:solidFill>
                  <a:schemeClr val="tx1"/>
                </a:solidFill>
                <a:latin typeface="楷体" panose="02010609060101010101" pitchFamily="49" charset="-122"/>
                <a:ea typeface="楷体" panose="02010609060101010101" pitchFamily="49" charset="-122"/>
              </a:rPr>
              <a:t>原图像</a:t>
            </a:r>
          </a:p>
        </p:txBody>
      </p:sp>
      <p:sp>
        <p:nvSpPr>
          <p:cNvPr id="10" name="AutoShape 45"/>
          <p:cNvSpPr>
            <a:spLocks noChangeArrowheads="1"/>
          </p:cNvSpPr>
          <p:nvPr/>
        </p:nvSpPr>
        <p:spPr bwMode="auto">
          <a:xfrm>
            <a:off x="5546621" y="3555916"/>
            <a:ext cx="826119" cy="520373"/>
          </a:xfrm>
          <a:prstGeom prst="rightArrow">
            <a:avLst>
              <a:gd name="adj1" fmla="val 50000"/>
              <a:gd name="adj2" fmla="val 25000"/>
            </a:avLst>
          </a:prstGeom>
          <a:solidFill>
            <a:srgbClr val="FFCC00"/>
          </a:solidFill>
          <a:ln w="9525">
            <a:solidFill>
              <a:schemeClr val="tx1"/>
            </a:solidFill>
            <a:miter lim="800000"/>
            <a:headEnd/>
            <a:tailEnd/>
          </a:ln>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graphicFrame>
        <p:nvGraphicFramePr>
          <p:cNvPr id="11" name="Group 46"/>
          <p:cNvGraphicFramePr>
            <a:graphicFrameLocks noGrp="1"/>
          </p:cNvGraphicFramePr>
          <p:nvPr>
            <p:extLst/>
          </p:nvPr>
        </p:nvGraphicFramePr>
        <p:xfrm>
          <a:off x="6830750" y="2326861"/>
          <a:ext cx="3012905" cy="2818526"/>
        </p:xfrm>
        <a:graphic>
          <a:graphicData uri="http://schemas.openxmlformats.org/drawingml/2006/table">
            <a:tbl>
              <a:tblPr/>
              <a:tblGrid>
                <a:gridCol w="603391">
                  <a:extLst>
                    <a:ext uri="{9D8B030D-6E8A-4147-A177-3AD203B41FA5}">
                      <a16:colId xmlns:a16="http://schemas.microsoft.com/office/drawing/2014/main" val="589601865"/>
                    </a:ext>
                  </a:extLst>
                </a:gridCol>
                <a:gridCol w="603391">
                  <a:extLst>
                    <a:ext uri="{9D8B030D-6E8A-4147-A177-3AD203B41FA5}">
                      <a16:colId xmlns:a16="http://schemas.microsoft.com/office/drawing/2014/main" val="2851530963"/>
                    </a:ext>
                  </a:extLst>
                </a:gridCol>
                <a:gridCol w="599341">
                  <a:extLst>
                    <a:ext uri="{9D8B030D-6E8A-4147-A177-3AD203B41FA5}">
                      <a16:colId xmlns:a16="http://schemas.microsoft.com/office/drawing/2014/main" val="2164692016"/>
                    </a:ext>
                  </a:extLst>
                </a:gridCol>
                <a:gridCol w="603391">
                  <a:extLst>
                    <a:ext uri="{9D8B030D-6E8A-4147-A177-3AD203B41FA5}">
                      <a16:colId xmlns:a16="http://schemas.microsoft.com/office/drawing/2014/main" val="3626219977"/>
                    </a:ext>
                  </a:extLst>
                </a:gridCol>
                <a:gridCol w="603391">
                  <a:extLst>
                    <a:ext uri="{9D8B030D-6E8A-4147-A177-3AD203B41FA5}">
                      <a16:colId xmlns:a16="http://schemas.microsoft.com/office/drawing/2014/main" val="3625663739"/>
                    </a:ext>
                  </a:extLst>
                </a:gridCol>
              </a:tblGrid>
              <a:tr h="564920">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751815486"/>
                  </a:ext>
                </a:extLst>
              </a:tr>
              <a:tr h="587192">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662864623"/>
                  </a:ext>
                </a:extLst>
              </a:tr>
              <a:tr h="568970">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84613182"/>
                  </a:ext>
                </a:extLst>
              </a:tr>
              <a:tr h="548722">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DFFF2"/>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87232409"/>
                  </a:ext>
                </a:extLst>
              </a:tr>
              <a:tr h="548722">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smtClean="0">
                          <a:ln>
                            <a:noFill/>
                          </a:ln>
                          <a:solidFill>
                            <a:srgbClr val="121218"/>
                          </a:solidFill>
                          <a:effectLst/>
                          <a:latin typeface="Arial" panose="020B0604020202020204" pitchFamily="34" charset="0"/>
                          <a:ea typeface="宋体" panose="02010600030101010101" pitchFamily="2" charset="-122"/>
                        </a:rPr>
                        <a:t>8</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ea typeface="宋体" panose="02010600030101010101" pitchFamily="2" charset="-122"/>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ea typeface="宋体" panose="02010600030101010101" pitchFamily="2" charset="-122"/>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ea typeface="宋体" panose="02010600030101010101" pitchFamily="2" charset="-122"/>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ea typeface="宋体" panose="02010600030101010101" pitchFamily="2" charset="-122"/>
                        </a:defRPr>
                      </a:lvl4pPr>
                      <a:lvl5pPr marL="2057400" indent="-228600" eaLnBrk="0" hangingPunct="0">
                        <a:spcBef>
                          <a:spcPts val="375"/>
                        </a:spcBef>
                        <a:buClr>
                          <a:srgbClr val="A28E6A"/>
                        </a:buClr>
                        <a:defRPr>
                          <a:solidFill>
                            <a:schemeClr val="tx1"/>
                          </a:solidFill>
                          <a:latin typeface="Perpetua" pitchFamily="18" charset="0"/>
                          <a:ea typeface="宋体" panose="02010600030101010101" pitchFamily="2" charset="-122"/>
                        </a:defRPr>
                      </a:lvl5pPr>
                      <a:lvl6pPr marL="25146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6pPr>
                      <a:lvl7pPr marL="29718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7pPr>
                      <a:lvl8pPr marL="34290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8pPr>
                      <a:lvl9pPr marL="3886200" indent="-228600" eaLnBrk="0" fontAlgn="base" hangingPunct="0">
                        <a:spcBef>
                          <a:spcPts val="375"/>
                        </a:spcBef>
                        <a:spcAft>
                          <a:spcPct val="0"/>
                        </a:spcAft>
                        <a:buClr>
                          <a:srgbClr val="A28E6A"/>
                        </a:buClr>
                        <a:defRPr>
                          <a:solidFill>
                            <a:schemeClr val="tx1"/>
                          </a:solidFill>
                          <a:latin typeface="Perpetua"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600" b="1" i="0" u="none" strike="noStrike" cap="none" normalizeH="0" baseline="0" dirty="0" smtClean="0">
                          <a:ln>
                            <a:noFill/>
                          </a:ln>
                          <a:solidFill>
                            <a:srgbClr val="121218"/>
                          </a:solidFill>
                          <a:effectLst/>
                          <a:latin typeface="Arial" panose="020B0604020202020204" pitchFamily="34" charset="0"/>
                          <a:ea typeface="宋体" panose="02010600030101010101" pitchFamily="2" charset="-122"/>
                        </a:rPr>
                        <a:t>9</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331909564"/>
                  </a:ext>
                </a:extLst>
              </a:tr>
            </a:tbl>
          </a:graphicData>
        </a:graphic>
      </p:graphicFrame>
      <p:sp>
        <p:nvSpPr>
          <p:cNvPr id="12" name="Rectangle 84"/>
          <p:cNvSpPr>
            <a:spLocks noChangeArrowheads="1"/>
          </p:cNvSpPr>
          <p:nvPr/>
        </p:nvSpPr>
        <p:spPr bwMode="auto">
          <a:xfrm>
            <a:off x="2169254" y="2326860"/>
            <a:ext cx="1846618" cy="1749428"/>
          </a:xfrm>
          <a:prstGeom prst="rect">
            <a:avLst/>
          </a:prstGeom>
          <a:noFill/>
          <a:ln w="57150">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13" name="Text Box 85"/>
          <p:cNvSpPr txBox="1">
            <a:spLocks noChangeArrowheads="1"/>
          </p:cNvSpPr>
          <p:nvPr/>
        </p:nvSpPr>
        <p:spPr bwMode="auto">
          <a:xfrm>
            <a:off x="7413892" y="2910003"/>
            <a:ext cx="58314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dirty="0">
                <a:solidFill>
                  <a:srgbClr val="FF0000"/>
                </a:solidFill>
              </a:rPr>
              <a:t>2</a:t>
            </a:r>
          </a:p>
        </p:txBody>
      </p:sp>
      <p:sp>
        <p:nvSpPr>
          <p:cNvPr id="14" name="Rectangle 86"/>
          <p:cNvSpPr>
            <a:spLocks noChangeArrowheads="1"/>
          </p:cNvSpPr>
          <p:nvPr/>
        </p:nvSpPr>
        <p:spPr bwMode="auto">
          <a:xfrm>
            <a:off x="2849587" y="2326860"/>
            <a:ext cx="1846618" cy="1749428"/>
          </a:xfrm>
          <a:prstGeom prst="rect">
            <a:avLst/>
          </a:prstGeom>
          <a:noFill/>
          <a:ln w="57150">
            <a:solidFill>
              <a:srgbClr val="4E09B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15" name="Text Box 87"/>
          <p:cNvSpPr txBox="1">
            <a:spLocks noChangeArrowheads="1"/>
          </p:cNvSpPr>
          <p:nvPr/>
        </p:nvSpPr>
        <p:spPr bwMode="auto">
          <a:xfrm>
            <a:off x="7997035" y="2910003"/>
            <a:ext cx="68033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3</a:t>
            </a:r>
          </a:p>
        </p:txBody>
      </p:sp>
      <p:sp>
        <p:nvSpPr>
          <p:cNvPr id="16" name="Rectangle 88"/>
          <p:cNvSpPr>
            <a:spLocks noChangeArrowheads="1"/>
          </p:cNvSpPr>
          <p:nvPr/>
        </p:nvSpPr>
        <p:spPr bwMode="auto">
          <a:xfrm>
            <a:off x="3432730" y="2326860"/>
            <a:ext cx="1846618" cy="1749428"/>
          </a:xfrm>
          <a:prstGeom prst="rect">
            <a:avLst/>
          </a:prstGeom>
          <a:noFill/>
          <a:ln w="57150">
            <a:solidFill>
              <a:srgbClr val="3399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17" name="Text Box 89"/>
          <p:cNvSpPr txBox="1">
            <a:spLocks noChangeArrowheads="1"/>
          </p:cNvSpPr>
          <p:nvPr/>
        </p:nvSpPr>
        <p:spPr bwMode="auto">
          <a:xfrm>
            <a:off x="8677368" y="2910003"/>
            <a:ext cx="58314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4</a:t>
            </a:r>
          </a:p>
        </p:txBody>
      </p:sp>
      <p:sp>
        <p:nvSpPr>
          <p:cNvPr id="18" name="Rectangle 90"/>
          <p:cNvSpPr>
            <a:spLocks noChangeArrowheads="1"/>
          </p:cNvSpPr>
          <p:nvPr/>
        </p:nvSpPr>
        <p:spPr bwMode="auto">
          <a:xfrm>
            <a:off x="2169254" y="2910003"/>
            <a:ext cx="1846618" cy="1749428"/>
          </a:xfrm>
          <a:prstGeom prst="rect">
            <a:avLst/>
          </a:prstGeom>
          <a:noFill/>
          <a:ln w="57150">
            <a:solidFill>
              <a:srgbClr val="F14DE5"/>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19" name="Text Box 91"/>
          <p:cNvSpPr txBox="1">
            <a:spLocks noChangeArrowheads="1"/>
          </p:cNvSpPr>
          <p:nvPr/>
        </p:nvSpPr>
        <p:spPr bwMode="auto">
          <a:xfrm>
            <a:off x="7413892" y="3493145"/>
            <a:ext cx="58314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5</a:t>
            </a:r>
          </a:p>
        </p:txBody>
      </p:sp>
      <p:sp>
        <p:nvSpPr>
          <p:cNvPr id="20" name="Rectangle 92"/>
          <p:cNvSpPr>
            <a:spLocks noChangeArrowheads="1"/>
          </p:cNvSpPr>
          <p:nvPr/>
        </p:nvSpPr>
        <p:spPr bwMode="auto">
          <a:xfrm>
            <a:off x="2849587" y="2910003"/>
            <a:ext cx="1749428" cy="1749428"/>
          </a:xfrm>
          <a:prstGeom prst="rect">
            <a:avLst/>
          </a:prstGeom>
          <a:noFill/>
          <a:ln w="57150">
            <a:solidFill>
              <a:srgbClr val="9BE31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21" name="Text Box 93"/>
          <p:cNvSpPr txBox="1">
            <a:spLocks noChangeArrowheads="1"/>
          </p:cNvSpPr>
          <p:nvPr/>
        </p:nvSpPr>
        <p:spPr bwMode="auto">
          <a:xfrm>
            <a:off x="7997035" y="3493145"/>
            <a:ext cx="68033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6</a:t>
            </a:r>
          </a:p>
        </p:txBody>
      </p:sp>
      <p:sp>
        <p:nvSpPr>
          <p:cNvPr id="22" name="Rectangle 94"/>
          <p:cNvSpPr>
            <a:spLocks noChangeArrowheads="1"/>
          </p:cNvSpPr>
          <p:nvPr/>
        </p:nvSpPr>
        <p:spPr bwMode="auto">
          <a:xfrm>
            <a:off x="3432730" y="2910003"/>
            <a:ext cx="1846618" cy="1749428"/>
          </a:xfrm>
          <a:prstGeom prst="rect">
            <a:avLst/>
          </a:prstGeom>
          <a:noFill/>
          <a:ln w="57150">
            <a:solidFill>
              <a:srgbClr val="DF5D9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23" name="Text Box 95"/>
          <p:cNvSpPr txBox="1">
            <a:spLocks noChangeArrowheads="1"/>
          </p:cNvSpPr>
          <p:nvPr/>
        </p:nvSpPr>
        <p:spPr bwMode="auto">
          <a:xfrm>
            <a:off x="8677368" y="3493145"/>
            <a:ext cx="58314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6</a:t>
            </a:r>
          </a:p>
        </p:txBody>
      </p:sp>
      <p:sp>
        <p:nvSpPr>
          <p:cNvPr id="24" name="Rectangle 96"/>
          <p:cNvSpPr>
            <a:spLocks noChangeArrowheads="1"/>
          </p:cNvSpPr>
          <p:nvPr/>
        </p:nvSpPr>
        <p:spPr bwMode="auto">
          <a:xfrm>
            <a:off x="2169254" y="3493146"/>
            <a:ext cx="1846618" cy="1749428"/>
          </a:xfrm>
          <a:prstGeom prst="rect">
            <a:avLst/>
          </a:prstGeom>
          <a:noFill/>
          <a:ln w="57150">
            <a:solidFill>
              <a:srgbClr val="90847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25" name="Text Box 97"/>
          <p:cNvSpPr txBox="1">
            <a:spLocks noChangeArrowheads="1"/>
          </p:cNvSpPr>
          <p:nvPr/>
        </p:nvSpPr>
        <p:spPr bwMode="auto">
          <a:xfrm>
            <a:off x="7413892" y="4076288"/>
            <a:ext cx="58314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6</a:t>
            </a:r>
          </a:p>
        </p:txBody>
      </p:sp>
      <p:sp>
        <p:nvSpPr>
          <p:cNvPr id="26" name="Rectangle 98"/>
          <p:cNvSpPr>
            <a:spLocks noChangeArrowheads="1"/>
          </p:cNvSpPr>
          <p:nvPr/>
        </p:nvSpPr>
        <p:spPr bwMode="auto">
          <a:xfrm>
            <a:off x="2849587" y="3493146"/>
            <a:ext cx="1846618" cy="1749428"/>
          </a:xfrm>
          <a:prstGeom prst="rect">
            <a:avLst/>
          </a:prstGeom>
          <a:noFill/>
          <a:ln w="57150">
            <a:solidFill>
              <a:srgbClr val="F95635"/>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27" name="Text Box 99"/>
          <p:cNvSpPr txBox="1">
            <a:spLocks noChangeArrowheads="1"/>
          </p:cNvSpPr>
          <p:nvPr/>
        </p:nvSpPr>
        <p:spPr bwMode="auto">
          <a:xfrm>
            <a:off x="7997035" y="4076288"/>
            <a:ext cx="68033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7</a:t>
            </a:r>
          </a:p>
        </p:txBody>
      </p:sp>
      <p:sp>
        <p:nvSpPr>
          <p:cNvPr id="28" name="Rectangle 100"/>
          <p:cNvSpPr>
            <a:spLocks noChangeArrowheads="1"/>
          </p:cNvSpPr>
          <p:nvPr/>
        </p:nvSpPr>
        <p:spPr bwMode="auto">
          <a:xfrm>
            <a:off x="3432730" y="3493146"/>
            <a:ext cx="1846618" cy="1749428"/>
          </a:xfrm>
          <a:prstGeom prst="rect">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sz="4592"/>
          </a:p>
        </p:txBody>
      </p:sp>
      <p:sp>
        <p:nvSpPr>
          <p:cNvPr id="29" name="Text Box 101"/>
          <p:cNvSpPr txBox="1">
            <a:spLocks noChangeArrowheads="1"/>
          </p:cNvSpPr>
          <p:nvPr/>
        </p:nvSpPr>
        <p:spPr bwMode="auto">
          <a:xfrm>
            <a:off x="8677368" y="4076288"/>
            <a:ext cx="583143" cy="583143"/>
          </a:xfrm>
          <a:prstGeom prst="rect">
            <a:avLst/>
          </a:prstGeom>
          <a:solidFill>
            <a:srgbClr val="CDFFF2"/>
          </a:solidFill>
          <a:ln w="38100">
            <a:solidFill>
              <a:srgbClr val="FF33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551">
                <a:solidFill>
                  <a:srgbClr val="FF0000"/>
                </a:solidFill>
              </a:rPr>
              <a:t>8</a:t>
            </a:r>
          </a:p>
        </p:txBody>
      </p:sp>
      <p:sp>
        <p:nvSpPr>
          <p:cNvPr id="30" name="Text Box 102"/>
          <p:cNvSpPr txBox="1">
            <a:spLocks noChangeArrowheads="1"/>
          </p:cNvSpPr>
          <p:nvPr/>
        </p:nvSpPr>
        <p:spPr bwMode="auto">
          <a:xfrm>
            <a:off x="6441988" y="5394467"/>
            <a:ext cx="3790427" cy="9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6" dirty="0">
                <a:solidFill>
                  <a:schemeClr val="tx1"/>
                </a:solidFill>
                <a:latin typeface="楷体" panose="02010609060101010101" pitchFamily="49" charset="-122"/>
                <a:ea typeface="楷体" panose="02010609060101010101" pitchFamily="49" charset="-122"/>
              </a:rPr>
              <a:t>中值滤波处理后输出图像</a:t>
            </a:r>
          </a:p>
        </p:txBody>
      </p:sp>
    </p:spTree>
    <p:extLst>
      <p:ext uri="{BB962C8B-B14F-4D97-AF65-F5344CB8AC3E}">
        <p14:creationId xmlns:p14="http://schemas.microsoft.com/office/powerpoint/2010/main" val="66481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grpId="0" nodeType="clickEffect">
                                  <p:stCondLst>
                                    <p:cond delay="0"/>
                                  </p:stCondLst>
                                  <p:childTnLst>
                                    <p:set>
                                      <p:cBhvr>
                                        <p:cTn id="18" dur="1" fill="hold">
                                          <p:stCondLst>
                                            <p:cond delay="499"/>
                                          </p:stCondLst>
                                        </p:cTn>
                                        <p:tgtEl>
                                          <p:spTgt spid="10"/>
                                        </p:tgtEl>
                                        <p:attrNameLst>
                                          <p:attrName>style.visibility</p:attrName>
                                        </p:attrNameLst>
                                      </p:cBhvr>
                                      <p:to>
                                        <p:strVal val="visible"/>
                                      </p:to>
                                    </p:set>
                                    <p:anim to="" calcmode="lin" valueType="num">
                                      <p:cBhvr>
                                        <p:cTn id="19" dur="1" fill="hold"/>
                                        <p:tgtEl>
                                          <p:spTgt spid="10"/>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0-#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par>
                                <p:cTn id="42" presetID="9" presetClass="exit" presetSubtype="0" fill="hold" grpId="1" nodeType="with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par>
                                <p:cTn id="55" presetID="9" presetClass="exit" presetSubtype="0" fill="hold" grpId="1" nodeType="withEffect">
                                  <p:stCondLst>
                                    <p:cond delay="0"/>
                                  </p:stCondLst>
                                  <p:childTnLst>
                                    <p:animEffect transition="out" filter="dissolv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0-#ppt_w/2"/>
                                          </p:val>
                                        </p:tav>
                                        <p:tav tm="100000">
                                          <p:val>
                                            <p:strVal val="#ppt_x"/>
                                          </p:val>
                                        </p:tav>
                                      </p:tavLst>
                                    </p:anim>
                                    <p:anim calcmode="lin" valueType="num">
                                      <p:cBhvr additive="base">
                                        <p:cTn id="67" dur="500" fill="hold"/>
                                        <p:tgtEl>
                                          <p:spTgt spid="18"/>
                                        </p:tgtEl>
                                        <p:attrNameLst>
                                          <p:attrName>ppt_y</p:attrName>
                                        </p:attrNameLst>
                                      </p:cBhvr>
                                      <p:tavLst>
                                        <p:tav tm="0">
                                          <p:val>
                                            <p:strVal val="#ppt_y"/>
                                          </p:val>
                                        </p:tav>
                                        <p:tav tm="100000">
                                          <p:val>
                                            <p:strVal val="#ppt_y"/>
                                          </p:val>
                                        </p:tav>
                                      </p:tavLst>
                                    </p:anim>
                                  </p:childTnLst>
                                </p:cTn>
                              </p:par>
                              <p:par>
                                <p:cTn id="68" presetID="9" presetClass="exit" presetSubtype="0" fill="hold" grpId="1" nodeType="withEffect">
                                  <p:stCondLst>
                                    <p:cond delay="0"/>
                                  </p:stCondLst>
                                  <p:childTnLst>
                                    <p:animEffect transition="out" filter="dissolv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0-#ppt_w/2"/>
                                          </p:val>
                                        </p:tav>
                                        <p:tav tm="100000">
                                          <p:val>
                                            <p:strVal val="#ppt_x"/>
                                          </p:val>
                                        </p:tav>
                                      </p:tavLst>
                                    </p:anim>
                                    <p:anim calcmode="lin" valueType="num">
                                      <p:cBhvr additive="base">
                                        <p:cTn id="80" dur="500" fill="hold"/>
                                        <p:tgtEl>
                                          <p:spTgt spid="20"/>
                                        </p:tgtEl>
                                        <p:attrNameLst>
                                          <p:attrName>ppt_y</p:attrName>
                                        </p:attrNameLst>
                                      </p:cBhvr>
                                      <p:tavLst>
                                        <p:tav tm="0">
                                          <p:val>
                                            <p:strVal val="#ppt_y"/>
                                          </p:val>
                                        </p:tav>
                                        <p:tav tm="100000">
                                          <p:val>
                                            <p:strVal val="#ppt_y"/>
                                          </p:val>
                                        </p:tav>
                                      </p:tavLst>
                                    </p:anim>
                                  </p:childTnLst>
                                </p:cTn>
                              </p:par>
                              <p:par>
                                <p:cTn id="81" presetID="9" presetClass="exit" presetSubtype="0" fill="hold" grpId="1" nodeType="withEffect">
                                  <p:stCondLst>
                                    <p:cond delay="0"/>
                                  </p:stCondLst>
                                  <p:childTnLst>
                                    <p:animEffect transition="out" filter="dissolve">
                                      <p:cBhvr>
                                        <p:cTn id="82" dur="500"/>
                                        <p:tgtEl>
                                          <p:spTgt spid="18"/>
                                        </p:tgtEl>
                                      </p:cBhvr>
                                    </p:animEffect>
                                    <p:set>
                                      <p:cBhvr>
                                        <p:cTn id="83" dur="1" fill="hold">
                                          <p:stCondLst>
                                            <p:cond delay="499"/>
                                          </p:stCondLst>
                                        </p:cTn>
                                        <p:tgtEl>
                                          <p:spTgt spid="1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21"/>
                                        </p:tgtEl>
                                        <p:attrNameLst>
                                          <p:attrName>style.visibility</p:attrName>
                                        </p:attrNameLst>
                                      </p:cBhvr>
                                      <p:to>
                                        <p:strVal val="visible"/>
                                      </p:to>
                                    </p:set>
                                  </p:childTnLst>
                                </p:cTn>
                              </p:par>
                            </p:childTnLst>
                          </p:cTn>
                        </p:par>
                        <p:par>
                          <p:cTn id="88" fill="hold">
                            <p:stCondLst>
                              <p:cond delay="500"/>
                            </p:stCondLst>
                            <p:childTnLst>
                              <p:par>
                                <p:cTn id="89" presetID="2" presetClass="entr" presetSubtype="8"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0-#ppt_w/2"/>
                                          </p:val>
                                        </p:tav>
                                        <p:tav tm="100000">
                                          <p:val>
                                            <p:strVal val="#ppt_x"/>
                                          </p:val>
                                        </p:tav>
                                      </p:tavLst>
                                    </p:anim>
                                    <p:anim calcmode="lin" valueType="num">
                                      <p:cBhvr additive="base">
                                        <p:cTn id="92" dur="500" fill="hold"/>
                                        <p:tgtEl>
                                          <p:spTgt spid="22"/>
                                        </p:tgtEl>
                                        <p:attrNameLst>
                                          <p:attrName>ppt_y</p:attrName>
                                        </p:attrNameLst>
                                      </p:cBhvr>
                                      <p:tavLst>
                                        <p:tav tm="0">
                                          <p:val>
                                            <p:strVal val="#ppt_y"/>
                                          </p:val>
                                        </p:tav>
                                        <p:tav tm="100000">
                                          <p:val>
                                            <p:strVal val="#ppt_y"/>
                                          </p:val>
                                        </p:tav>
                                      </p:tavLst>
                                    </p:anim>
                                  </p:childTnLst>
                                </p:cTn>
                              </p:par>
                              <p:par>
                                <p:cTn id="93" presetID="9" presetClass="exit" presetSubtype="0" fill="hold" grpId="1" nodeType="withEffect">
                                  <p:stCondLst>
                                    <p:cond delay="0"/>
                                  </p:stCondLst>
                                  <p:childTnLst>
                                    <p:animEffect transition="out" filter="dissolve">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499"/>
                                          </p:stCondLst>
                                        </p:cTn>
                                        <p:tgtEl>
                                          <p:spTgt spid="23"/>
                                        </p:tgtEl>
                                        <p:attrNameLst>
                                          <p:attrName>style.visibility</p:attrName>
                                        </p:attrNameLst>
                                      </p:cBhvr>
                                      <p:to>
                                        <p:strVal val="visible"/>
                                      </p:to>
                                    </p:set>
                                  </p:childTnLst>
                                </p:cTn>
                              </p:par>
                            </p:childTnLst>
                          </p:cTn>
                        </p:par>
                        <p:par>
                          <p:cTn id="100" fill="hold">
                            <p:stCondLst>
                              <p:cond delay="500"/>
                            </p:stCondLst>
                            <p:childTnLst>
                              <p:par>
                                <p:cTn id="101" presetID="2" presetClass="entr" presetSubtype="8"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0-#ppt_w/2"/>
                                          </p:val>
                                        </p:tav>
                                        <p:tav tm="100000">
                                          <p:val>
                                            <p:strVal val="#ppt_x"/>
                                          </p:val>
                                        </p:tav>
                                      </p:tavLst>
                                    </p:anim>
                                    <p:anim calcmode="lin" valueType="num">
                                      <p:cBhvr additive="base">
                                        <p:cTn id="104" dur="500" fill="hold"/>
                                        <p:tgtEl>
                                          <p:spTgt spid="24"/>
                                        </p:tgtEl>
                                        <p:attrNameLst>
                                          <p:attrName>ppt_y</p:attrName>
                                        </p:attrNameLst>
                                      </p:cBhvr>
                                      <p:tavLst>
                                        <p:tav tm="0">
                                          <p:val>
                                            <p:strVal val="#ppt_y"/>
                                          </p:val>
                                        </p:tav>
                                        <p:tav tm="100000">
                                          <p:val>
                                            <p:strVal val="#ppt_y"/>
                                          </p:val>
                                        </p:tav>
                                      </p:tavLst>
                                    </p:anim>
                                  </p:childTnLst>
                                </p:cTn>
                              </p:par>
                              <p:par>
                                <p:cTn id="105" presetID="9" presetClass="exit" presetSubtype="0" fill="hold" grpId="1" nodeType="withEffect">
                                  <p:stCondLst>
                                    <p:cond delay="0"/>
                                  </p:stCondLst>
                                  <p:childTnLst>
                                    <p:animEffect transition="out" filter="dissolve">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499"/>
                                          </p:stCondLst>
                                        </p:cTn>
                                        <p:tgtEl>
                                          <p:spTgt spid="25"/>
                                        </p:tgtEl>
                                        <p:attrNameLst>
                                          <p:attrName>style.visibility</p:attrName>
                                        </p:attrNameLst>
                                      </p:cBhvr>
                                      <p:to>
                                        <p:strVal val="visible"/>
                                      </p:to>
                                    </p:set>
                                  </p:childTnLst>
                                </p:cTn>
                              </p:par>
                            </p:childTnLst>
                          </p:cTn>
                        </p:par>
                        <p:par>
                          <p:cTn id="112" fill="hold">
                            <p:stCondLst>
                              <p:cond delay="500"/>
                            </p:stCondLst>
                            <p:childTnLst>
                              <p:par>
                                <p:cTn id="113" presetID="2" presetClass="entr" presetSubtype="8" fill="hold" grpId="0" nodeType="afterEffect">
                                  <p:stCondLst>
                                    <p:cond delay="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fill="hold"/>
                                        <p:tgtEl>
                                          <p:spTgt spid="26"/>
                                        </p:tgtEl>
                                        <p:attrNameLst>
                                          <p:attrName>ppt_x</p:attrName>
                                        </p:attrNameLst>
                                      </p:cBhvr>
                                      <p:tavLst>
                                        <p:tav tm="0">
                                          <p:val>
                                            <p:strVal val="0-#ppt_w/2"/>
                                          </p:val>
                                        </p:tav>
                                        <p:tav tm="100000">
                                          <p:val>
                                            <p:strVal val="#ppt_x"/>
                                          </p:val>
                                        </p:tav>
                                      </p:tavLst>
                                    </p:anim>
                                    <p:anim calcmode="lin" valueType="num">
                                      <p:cBhvr additive="base">
                                        <p:cTn id="116" dur="500" fill="hold"/>
                                        <p:tgtEl>
                                          <p:spTgt spid="26"/>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9" presetClass="exit" presetSubtype="0" fill="hold" grpId="1" nodeType="afterEffect">
                                  <p:stCondLst>
                                    <p:cond delay="0"/>
                                  </p:stCondLst>
                                  <p:childTnLst>
                                    <p:animEffect transition="out" filter="dissolve">
                                      <p:cBhvr>
                                        <p:cTn id="119" dur="500"/>
                                        <p:tgtEl>
                                          <p:spTgt spid="24"/>
                                        </p:tgtEl>
                                      </p:cBhvr>
                                    </p:animEffect>
                                    <p:set>
                                      <p:cBhvr>
                                        <p:cTn id="120" dur="1" fill="hold">
                                          <p:stCondLst>
                                            <p:cond delay="499"/>
                                          </p:stCondLst>
                                        </p:cTn>
                                        <p:tgtEl>
                                          <p:spTgt spid="24"/>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499"/>
                                          </p:stCondLst>
                                        </p:cTn>
                                        <p:tgtEl>
                                          <p:spTgt spid="27"/>
                                        </p:tgtEl>
                                        <p:attrNameLst>
                                          <p:attrName>style.visibility</p:attrName>
                                        </p:attrNameLst>
                                      </p:cBhvr>
                                      <p:to>
                                        <p:strVal val="visible"/>
                                      </p:to>
                                    </p:set>
                                  </p:childTnLst>
                                </p:cTn>
                              </p:par>
                            </p:childTnLst>
                          </p:cTn>
                        </p:par>
                        <p:par>
                          <p:cTn id="125" fill="hold">
                            <p:stCondLst>
                              <p:cond delay="500"/>
                            </p:stCondLst>
                            <p:childTnLst>
                              <p:par>
                                <p:cTn id="126" presetID="2" presetClass="entr" presetSubtype="8" fill="hold" grpId="0" nodeType="afterEffect">
                                  <p:stCondLst>
                                    <p:cond delay="0"/>
                                  </p:stCondLst>
                                  <p:childTnLst>
                                    <p:set>
                                      <p:cBhvr>
                                        <p:cTn id="127" dur="1" fill="hold">
                                          <p:stCondLst>
                                            <p:cond delay="0"/>
                                          </p:stCondLst>
                                        </p:cTn>
                                        <p:tgtEl>
                                          <p:spTgt spid="28"/>
                                        </p:tgtEl>
                                        <p:attrNameLst>
                                          <p:attrName>style.visibility</p:attrName>
                                        </p:attrNameLst>
                                      </p:cBhvr>
                                      <p:to>
                                        <p:strVal val="visible"/>
                                      </p:to>
                                    </p:set>
                                    <p:anim calcmode="lin" valueType="num">
                                      <p:cBhvr additive="base">
                                        <p:cTn id="128" dur="500" fill="hold"/>
                                        <p:tgtEl>
                                          <p:spTgt spid="28"/>
                                        </p:tgtEl>
                                        <p:attrNameLst>
                                          <p:attrName>ppt_x</p:attrName>
                                        </p:attrNameLst>
                                      </p:cBhvr>
                                      <p:tavLst>
                                        <p:tav tm="0">
                                          <p:val>
                                            <p:strVal val="0-#ppt_w/2"/>
                                          </p:val>
                                        </p:tav>
                                        <p:tav tm="100000">
                                          <p:val>
                                            <p:strVal val="#ppt_x"/>
                                          </p:val>
                                        </p:tav>
                                      </p:tavLst>
                                    </p:anim>
                                    <p:anim calcmode="lin" valueType="num">
                                      <p:cBhvr additive="base">
                                        <p:cTn id="129" dur="500" fill="hold"/>
                                        <p:tgtEl>
                                          <p:spTgt spid="28"/>
                                        </p:tgtEl>
                                        <p:attrNameLst>
                                          <p:attrName>ppt_y</p:attrName>
                                        </p:attrNameLst>
                                      </p:cBhvr>
                                      <p:tavLst>
                                        <p:tav tm="0">
                                          <p:val>
                                            <p:strVal val="#ppt_y"/>
                                          </p:val>
                                        </p:tav>
                                        <p:tav tm="100000">
                                          <p:val>
                                            <p:strVal val="#ppt_y"/>
                                          </p:val>
                                        </p:tav>
                                      </p:tavLst>
                                    </p:anim>
                                  </p:childTnLst>
                                </p:cTn>
                              </p:par>
                              <p:par>
                                <p:cTn id="130" presetID="9" presetClass="exit" presetSubtype="0" fill="hold" grpId="1" nodeType="withEffect">
                                  <p:stCondLst>
                                    <p:cond delay="0"/>
                                  </p:stCondLst>
                                  <p:childTnLst>
                                    <p:animEffect transition="out" filter="dissolve">
                                      <p:cBhvr>
                                        <p:cTn id="131" dur="500"/>
                                        <p:tgtEl>
                                          <p:spTgt spid="26"/>
                                        </p:tgtEl>
                                      </p:cBhvr>
                                    </p:animEffect>
                                    <p:set>
                                      <p:cBhvr>
                                        <p:cTn id="132" dur="1" fill="hold">
                                          <p:stCondLst>
                                            <p:cond delay="499"/>
                                          </p:stCondLst>
                                        </p:cTn>
                                        <p:tgtEl>
                                          <p:spTgt spid="2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499"/>
                                          </p:stCondLst>
                                        </p:cTn>
                                        <p:tgtEl>
                                          <p:spTgt spid="29"/>
                                        </p:tgtEl>
                                        <p:attrNameLst>
                                          <p:attrName>style.visibility</p:attrName>
                                        </p:attrNameLst>
                                      </p:cBhvr>
                                      <p:to>
                                        <p:strVal val="visible"/>
                                      </p:to>
                                    </p:set>
                                  </p:childTnLst>
                                </p:cTn>
                              </p:par>
                              <p:par>
                                <p:cTn id="137" presetID="9" presetClass="exit" presetSubtype="0" fill="hold" grpId="1" nodeType="withEffect">
                                  <p:stCondLst>
                                    <p:cond delay="0"/>
                                  </p:stCondLst>
                                  <p:childTnLst>
                                    <p:animEffect transition="out" filter="dissolve">
                                      <p:cBhvr>
                                        <p:cTn id="138" dur="500"/>
                                        <p:tgtEl>
                                          <p:spTgt spid="28"/>
                                        </p:tgtEl>
                                      </p:cBhvr>
                                    </p:animEffect>
                                    <p:set>
                                      <p:cBhvr>
                                        <p:cTn id="139" dur="1" fill="hold">
                                          <p:stCondLst>
                                            <p:cond delay="499"/>
                                          </p:stCondLst>
                                        </p:cTn>
                                        <p:tgtEl>
                                          <p:spTgt spid="28"/>
                                        </p:tgtEl>
                                        <p:attrNameLst>
                                          <p:attrName>style.visibility</p:attrName>
                                        </p:attrNameLst>
                                      </p:cBhvr>
                                      <p:to>
                                        <p:strVal val="hidden"/>
                                      </p:to>
                                    </p:set>
                                  </p:childTnLst>
                                </p:cTn>
                              </p:par>
                            </p:childTnLst>
                          </p:cTn>
                        </p:par>
                        <p:par>
                          <p:cTn id="140" fill="hold">
                            <p:stCondLst>
                              <p:cond delay="500"/>
                            </p:stCondLst>
                            <p:childTnLst>
                              <p:par>
                                <p:cTn id="141" presetID="2" presetClass="entr" presetSubtype="8" fill="hold" grpId="0" nodeType="afterEffect">
                                  <p:stCondLst>
                                    <p:cond delay="0"/>
                                  </p:stCondLst>
                                  <p:childTnLst>
                                    <p:set>
                                      <p:cBhvr>
                                        <p:cTn id="142" dur="1" fill="hold">
                                          <p:stCondLst>
                                            <p:cond delay="0"/>
                                          </p:stCondLst>
                                        </p:cTn>
                                        <p:tgtEl>
                                          <p:spTgt spid="30"/>
                                        </p:tgtEl>
                                        <p:attrNameLst>
                                          <p:attrName>style.visibility</p:attrName>
                                        </p:attrNameLst>
                                      </p:cBhvr>
                                      <p:to>
                                        <p:strVal val="visible"/>
                                      </p:to>
                                    </p:set>
                                    <p:anim calcmode="lin" valueType="num">
                                      <p:cBhvr additive="base">
                                        <p:cTn id="143" dur="500" fill="hold"/>
                                        <p:tgtEl>
                                          <p:spTgt spid="30"/>
                                        </p:tgtEl>
                                        <p:attrNameLst>
                                          <p:attrName>ppt_x</p:attrName>
                                        </p:attrNameLst>
                                      </p:cBhvr>
                                      <p:tavLst>
                                        <p:tav tm="0">
                                          <p:val>
                                            <p:strVal val="0-#ppt_w/2"/>
                                          </p:val>
                                        </p:tav>
                                        <p:tav tm="100000">
                                          <p:val>
                                            <p:strVal val="#ppt_x"/>
                                          </p:val>
                                        </p:tav>
                                      </p:tavLst>
                                    </p:anim>
                                    <p:anim calcmode="lin" valueType="num">
                                      <p:cBhvr additive="base">
                                        <p:cTn id="14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nimBg="1"/>
      <p:bldP spid="12" grpId="0" animBg="1"/>
      <p:bldP spid="12" grpId="1" animBg="1"/>
      <p:bldP spid="13" grpId="0" animBg="1" autoUpdateAnimBg="0"/>
      <p:bldP spid="14" grpId="0" animBg="1"/>
      <p:bldP spid="14" grpId="1" animBg="1"/>
      <p:bldP spid="15" grpId="0" animBg="1" autoUpdateAnimBg="0"/>
      <p:bldP spid="16" grpId="0" animBg="1"/>
      <p:bldP spid="16" grpId="1" animBg="1"/>
      <p:bldP spid="17" grpId="0" animBg="1" autoUpdateAnimBg="0"/>
      <p:bldP spid="18" grpId="0" animBg="1"/>
      <p:bldP spid="18" grpId="1" animBg="1"/>
      <p:bldP spid="19" grpId="0" animBg="1" autoUpdateAnimBg="0"/>
      <p:bldP spid="20" grpId="0" animBg="1"/>
      <p:bldP spid="20" grpId="1" animBg="1"/>
      <p:bldP spid="21" grpId="0" animBg="1" autoUpdateAnimBg="0"/>
      <p:bldP spid="22" grpId="0" animBg="1"/>
      <p:bldP spid="22" grpId="1" animBg="1"/>
      <p:bldP spid="23" grpId="0" animBg="1" autoUpdateAnimBg="0"/>
      <p:bldP spid="24" grpId="0" animBg="1"/>
      <p:bldP spid="24" grpId="1" animBg="1"/>
      <p:bldP spid="25" grpId="0" animBg="1" autoUpdateAnimBg="0"/>
      <p:bldP spid="26" grpId="0" animBg="1"/>
      <p:bldP spid="26" grpId="1" animBg="1"/>
      <p:bldP spid="27" grpId="0" animBg="1" autoUpdateAnimBg="0"/>
      <p:bldP spid="28" grpId="0" animBg="1"/>
      <p:bldP spid="28" grpId="1" animBg="1"/>
      <p:bldP spid="29" grpId="0" animBg="1" autoUpdateAnimBg="0"/>
      <p:bldP spid="3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29</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矩形 4"/>
          <p:cNvSpPr/>
          <p:nvPr/>
        </p:nvSpPr>
        <p:spPr>
          <a:xfrm>
            <a:off x="1963382" y="1221426"/>
            <a:ext cx="3490019" cy="445635"/>
          </a:xfrm>
          <a:prstGeom prst="rect">
            <a:avLst/>
          </a:prstGeom>
        </p:spPr>
        <p:txBody>
          <a:bodyPr wrap="squar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4</a:t>
            </a:r>
            <a:r>
              <a:rPr lang="zh-CN" altLang="en-US" sz="2296" kern="100" dirty="0">
                <a:solidFill>
                  <a:srgbClr val="0000CC"/>
                </a:solidFill>
                <a:latin typeface="+mj-ea"/>
                <a:ea typeface="+mj-ea"/>
                <a:cs typeface="Times New Roman" panose="02020603050405020304" pitchFamily="18" charset="0"/>
              </a:rPr>
              <a:t>）例程</a:t>
            </a:r>
            <a:endParaRPr lang="zh-CN" altLang="en-US" sz="2296" dirty="0">
              <a:solidFill>
                <a:srgbClr val="0000CC"/>
              </a:solidFill>
              <a:latin typeface="+mj-ea"/>
              <a:ea typeface="+mj-ea"/>
            </a:endParaRPr>
          </a:p>
        </p:txBody>
      </p:sp>
      <p:sp>
        <p:nvSpPr>
          <p:cNvPr id="6" name="矩形 5"/>
          <p:cNvSpPr/>
          <p:nvPr/>
        </p:nvSpPr>
        <p:spPr>
          <a:xfrm>
            <a:off x="2350645" y="1810263"/>
            <a:ext cx="6704589" cy="875881"/>
          </a:xfrm>
          <a:prstGeom prst="rect">
            <a:avLst/>
          </a:prstGeom>
        </p:spPr>
        <p:txBody>
          <a:bodyPr wrap="square">
            <a:spAutoFit/>
          </a:bodyPr>
          <a:lstStyle/>
          <a:p>
            <a:pPr marL="437369" indent="-437369" algn="just">
              <a:spcBef>
                <a:spcPts val="255"/>
              </a:spcBef>
              <a:spcAft>
                <a:spcPts val="255"/>
              </a:spcAft>
              <a:buClr>
                <a:srgbClr val="7030A0"/>
              </a:buClr>
              <a:buSzPct val="75000"/>
              <a:buFont typeface="Wingdings" panose="05000000000000000000" pitchFamily="2" charset="2"/>
              <a:buChar char="n"/>
            </a:pPr>
            <a:r>
              <a:rPr lang="zh-CN" altLang="zh-CN" sz="2296" kern="100" dirty="0">
                <a:latin typeface="楷体" panose="02010609060101010101" pitchFamily="49" charset="-122"/>
                <a:ea typeface="楷体" panose="02010609060101010101" pitchFamily="49" charset="-122"/>
              </a:rPr>
              <a:t>函数</a:t>
            </a:r>
          </a:p>
          <a:p>
            <a:pPr algn="just">
              <a:spcBef>
                <a:spcPts val="255"/>
              </a:spcBef>
              <a:spcAft>
                <a:spcPts val="255"/>
              </a:spcAft>
            </a:pPr>
            <a:r>
              <a:rPr lang="en-US" altLang="zh-CN" sz="2296" kern="100" dirty="0"/>
              <a:t>       B = medfilt2(A,[M N]])</a:t>
            </a:r>
            <a:endParaRPr lang="zh-CN" altLang="en-US" sz="2296" dirty="0"/>
          </a:p>
        </p:txBody>
      </p:sp>
      <p:sp>
        <p:nvSpPr>
          <p:cNvPr id="7" name="矩形 6"/>
          <p:cNvSpPr/>
          <p:nvPr/>
        </p:nvSpPr>
        <p:spPr>
          <a:xfrm>
            <a:off x="2350645" y="3061626"/>
            <a:ext cx="8011609" cy="2912336"/>
          </a:xfrm>
          <a:prstGeom prst="rect">
            <a:avLst/>
          </a:prstGeom>
        </p:spPr>
        <p:txBody>
          <a:bodyPr wrap="square">
            <a:spAutoFit/>
          </a:bodyPr>
          <a:lstStyle/>
          <a:p>
            <a:pPr marL="437369" indent="-437369" algn="just">
              <a:spcBef>
                <a:spcPts val="255"/>
              </a:spcBef>
              <a:spcAft>
                <a:spcPts val="255"/>
              </a:spcAft>
              <a:buClr>
                <a:srgbClr val="7030A0"/>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程序</a:t>
            </a:r>
          </a:p>
          <a:p>
            <a:pPr algn="just">
              <a:spcBef>
                <a:spcPts val="255"/>
              </a:spcBef>
              <a:spcAft>
                <a:spcPts val="255"/>
              </a:spcAft>
            </a:pPr>
            <a:r>
              <a:rPr lang="en-US" altLang="zh-CN" sz="2806" kern="0" dirty="0">
                <a:ea typeface="楷体" panose="02010609060101010101" pitchFamily="49" charset="-122"/>
                <a:cs typeface="Times New Roman" panose="02020603050405020304" pitchFamily="18" charset="0"/>
              </a:rPr>
              <a:t>Image=rgb2gray(</a:t>
            </a:r>
            <a:r>
              <a:rPr lang="en-US" altLang="zh-CN" sz="2806" kern="0" dirty="0" err="1">
                <a:ea typeface="楷体" panose="02010609060101010101" pitchFamily="49" charset="-122"/>
                <a:cs typeface="Times New Roman" panose="02020603050405020304" pitchFamily="18" charset="0"/>
              </a:rPr>
              <a:t>imread</a:t>
            </a:r>
            <a:r>
              <a:rPr lang="en-US" altLang="zh-CN" sz="2806" kern="0" dirty="0">
                <a:ea typeface="楷体" panose="02010609060101010101" pitchFamily="49" charset="-122"/>
                <a:cs typeface="Times New Roman" panose="02020603050405020304" pitchFamily="18" charset="0"/>
              </a:rPr>
              <a:t>('lotus.bmp'));</a:t>
            </a:r>
            <a:endParaRPr lang="zh-CN" altLang="zh-CN" sz="2806" kern="100" dirty="0">
              <a:ea typeface="楷体" panose="02010609060101010101" pitchFamily="49" charset="-122"/>
              <a:cs typeface="Times New Roman" panose="02020603050405020304" pitchFamily="18" charset="0"/>
            </a:endParaRPr>
          </a:p>
          <a:p>
            <a:pPr algn="just">
              <a:spcBef>
                <a:spcPts val="255"/>
              </a:spcBef>
              <a:spcAft>
                <a:spcPts val="255"/>
              </a:spcAft>
            </a:pPr>
            <a:r>
              <a:rPr lang="en-US" altLang="zh-CN" sz="2806" kern="0" dirty="0" err="1">
                <a:ea typeface="楷体" panose="02010609060101010101" pitchFamily="49" charset="-122"/>
                <a:cs typeface="Times New Roman" panose="02020603050405020304" pitchFamily="18" charset="0"/>
              </a:rPr>
              <a:t>noiseI</a:t>
            </a:r>
            <a:r>
              <a:rPr lang="en-US" altLang="zh-CN" sz="2806" kern="0" dirty="0">
                <a:ea typeface="楷体" panose="02010609060101010101" pitchFamily="49" charset="-122"/>
                <a:cs typeface="Times New Roman" panose="02020603050405020304" pitchFamily="18" charset="0"/>
              </a:rPr>
              <a:t>=</a:t>
            </a:r>
            <a:r>
              <a:rPr lang="en-US" altLang="zh-CN" sz="2806" kern="0" dirty="0" err="1">
                <a:ea typeface="楷体" panose="02010609060101010101" pitchFamily="49" charset="-122"/>
                <a:cs typeface="Times New Roman" panose="02020603050405020304" pitchFamily="18" charset="0"/>
              </a:rPr>
              <a:t>imnoise</a:t>
            </a:r>
            <a:r>
              <a:rPr lang="en-US" altLang="zh-CN" sz="2806" kern="0" dirty="0">
                <a:ea typeface="楷体" panose="02010609060101010101" pitchFamily="49" charset="-122"/>
                <a:cs typeface="Times New Roman" panose="02020603050405020304" pitchFamily="18" charset="0"/>
              </a:rPr>
              <a:t>(Image,'salt&amp;pepper',0.1); </a:t>
            </a:r>
            <a:r>
              <a:rPr lang="en-US" altLang="zh-CN" sz="2806" kern="0" dirty="0" err="1">
                <a:ea typeface="楷体" panose="02010609060101010101" pitchFamily="49" charset="-122"/>
                <a:cs typeface="Times New Roman" panose="02020603050405020304" pitchFamily="18" charset="0"/>
              </a:rPr>
              <a:t>imshow</a:t>
            </a:r>
            <a:r>
              <a:rPr lang="en-US" altLang="zh-CN" sz="2806" kern="0" dirty="0">
                <a:ea typeface="楷体" panose="02010609060101010101" pitchFamily="49" charset="-122"/>
                <a:cs typeface="Times New Roman" panose="02020603050405020304" pitchFamily="18" charset="0"/>
              </a:rPr>
              <a:t>(</a:t>
            </a:r>
            <a:r>
              <a:rPr lang="en-US" altLang="zh-CN" sz="2806" kern="0" dirty="0" err="1">
                <a:ea typeface="楷体" panose="02010609060101010101" pitchFamily="49" charset="-122"/>
                <a:cs typeface="Times New Roman" panose="02020603050405020304" pitchFamily="18" charset="0"/>
              </a:rPr>
              <a:t>noiseI</a:t>
            </a:r>
            <a:r>
              <a:rPr lang="en-US" altLang="zh-CN" sz="2806" kern="0" dirty="0">
                <a:ea typeface="楷体" panose="02010609060101010101" pitchFamily="49" charset="-122"/>
                <a:cs typeface="Times New Roman" panose="02020603050405020304" pitchFamily="18" charset="0"/>
              </a:rPr>
              <a:t>),title('</a:t>
            </a:r>
            <a:r>
              <a:rPr lang="zh-CN" altLang="zh-CN" sz="2806" kern="0" dirty="0">
                <a:ea typeface="楷体" panose="02010609060101010101" pitchFamily="49" charset="-122"/>
                <a:cs typeface="Times New Roman" panose="02020603050405020304" pitchFamily="18" charset="0"/>
              </a:rPr>
              <a:t>椒盐噪声图像</a:t>
            </a:r>
            <a:r>
              <a:rPr lang="en-US" altLang="zh-CN" sz="2806" kern="0" dirty="0">
                <a:ea typeface="楷体" panose="02010609060101010101" pitchFamily="49" charset="-122"/>
                <a:cs typeface="Times New Roman" panose="02020603050405020304" pitchFamily="18" charset="0"/>
              </a:rPr>
              <a:t>');</a:t>
            </a:r>
            <a:endParaRPr lang="zh-CN" altLang="zh-CN" sz="2806" kern="100" dirty="0">
              <a:ea typeface="楷体" panose="02010609060101010101" pitchFamily="49" charset="-122"/>
              <a:cs typeface="Times New Roman" panose="02020603050405020304" pitchFamily="18" charset="0"/>
            </a:endParaRPr>
          </a:p>
          <a:p>
            <a:pPr algn="just">
              <a:spcBef>
                <a:spcPts val="255"/>
              </a:spcBef>
              <a:spcAft>
                <a:spcPts val="255"/>
              </a:spcAft>
            </a:pPr>
            <a:r>
              <a:rPr lang="en-US" altLang="zh-CN" sz="2806" kern="0" dirty="0">
                <a:ea typeface="楷体" panose="02010609060101010101" pitchFamily="49" charset="-122"/>
                <a:cs typeface="Times New Roman" panose="02020603050405020304" pitchFamily="18" charset="0"/>
              </a:rPr>
              <a:t>result=medfilt2(</a:t>
            </a:r>
            <a:r>
              <a:rPr lang="en-US" altLang="zh-CN" sz="2806" kern="0" dirty="0" err="1">
                <a:ea typeface="楷体" panose="02010609060101010101" pitchFamily="49" charset="-122"/>
                <a:cs typeface="Times New Roman" panose="02020603050405020304" pitchFamily="18" charset="0"/>
              </a:rPr>
              <a:t>noiseI</a:t>
            </a:r>
            <a:r>
              <a:rPr lang="en-US" altLang="zh-CN" sz="2806" kern="0" dirty="0">
                <a:ea typeface="楷体" panose="02010609060101010101" pitchFamily="49" charset="-122"/>
                <a:cs typeface="Times New Roman" panose="02020603050405020304" pitchFamily="18" charset="0"/>
              </a:rPr>
              <a:t>); </a:t>
            </a:r>
            <a:endParaRPr lang="zh-CN" altLang="zh-CN" sz="2806" kern="100" dirty="0">
              <a:ea typeface="楷体" panose="02010609060101010101" pitchFamily="49" charset="-122"/>
              <a:cs typeface="Times New Roman" panose="02020603050405020304" pitchFamily="18" charset="0"/>
            </a:endParaRPr>
          </a:p>
          <a:p>
            <a:pPr algn="just">
              <a:spcBef>
                <a:spcPts val="255"/>
              </a:spcBef>
              <a:spcAft>
                <a:spcPts val="255"/>
              </a:spcAft>
            </a:pPr>
            <a:r>
              <a:rPr lang="en-US" altLang="zh-CN" sz="2806" kern="0" dirty="0" err="1">
                <a:ea typeface="楷体" panose="02010609060101010101" pitchFamily="49" charset="-122"/>
                <a:cs typeface="Times New Roman" panose="02020603050405020304" pitchFamily="18" charset="0"/>
              </a:rPr>
              <a:t>figure,imshow</a:t>
            </a:r>
            <a:r>
              <a:rPr lang="en-US" altLang="zh-CN" sz="2806" kern="0" dirty="0">
                <a:ea typeface="楷体" panose="02010609060101010101" pitchFamily="49" charset="-122"/>
                <a:cs typeface="Times New Roman" panose="02020603050405020304" pitchFamily="18" charset="0"/>
              </a:rPr>
              <a:t>(uint8(result)),title('3</a:t>
            </a:r>
            <a:r>
              <a:rPr lang="zh-CN" altLang="zh-CN" sz="2806" kern="0" dirty="0">
                <a:ea typeface="楷体" panose="02010609060101010101" pitchFamily="49" charset="-122"/>
                <a:cs typeface="Times New Roman" panose="02020603050405020304" pitchFamily="18" charset="0"/>
              </a:rPr>
              <a:t>×</a:t>
            </a:r>
            <a:r>
              <a:rPr lang="en-US" altLang="zh-CN" sz="2806" kern="0" dirty="0">
                <a:ea typeface="楷体" panose="02010609060101010101" pitchFamily="49" charset="-122"/>
                <a:cs typeface="Times New Roman" panose="02020603050405020304" pitchFamily="18" charset="0"/>
              </a:rPr>
              <a:t>3</a:t>
            </a:r>
            <a:r>
              <a:rPr lang="zh-CN" altLang="zh-CN" sz="2806" kern="0" dirty="0">
                <a:ea typeface="楷体" panose="02010609060101010101" pitchFamily="49" charset="-122"/>
                <a:cs typeface="Times New Roman" panose="02020603050405020304" pitchFamily="18" charset="0"/>
              </a:rPr>
              <a:t>中值滤波</a:t>
            </a:r>
            <a:r>
              <a:rPr lang="en-US" altLang="zh-CN" sz="2806" kern="0" dirty="0">
                <a:ea typeface="楷体" panose="02010609060101010101" pitchFamily="49" charset="-122"/>
                <a:cs typeface="Times New Roman" panose="02020603050405020304" pitchFamily="18" charset="0"/>
              </a:rPr>
              <a:t>');</a:t>
            </a:r>
            <a:endParaRPr lang="zh-CN" altLang="zh-CN" sz="2806" kern="1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98397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837334" y="733136"/>
            <a:ext cx="5935663" cy="228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89" tIns="35844" rIns="71689" bIns="35844">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2400" dirty="0" smtClean="0">
                <a:ea typeface="黑体" panose="02010609060101010101" pitchFamily="49" charset="-122"/>
                <a:cs typeface="Times New Roman" panose="02020603050405020304" pitchFamily="18" charset="0"/>
              </a:rPr>
              <a:t>6.1 </a:t>
            </a:r>
            <a:r>
              <a:rPr lang="zh-CN" altLang="en-US" sz="2400" dirty="0" smtClean="0">
                <a:ea typeface="黑体" panose="02010609060101010101" pitchFamily="49" charset="-122"/>
                <a:cs typeface="Times New Roman" panose="02020603050405020304" pitchFamily="18" charset="0"/>
              </a:rPr>
              <a:t>图像中的噪声</a:t>
            </a:r>
            <a:endParaRPr lang="en-US" altLang="zh-CN" sz="2400"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2400" dirty="0" smtClean="0">
                <a:ea typeface="黑体" panose="02010609060101010101" pitchFamily="49" charset="-122"/>
                <a:cs typeface="Times New Roman" panose="02020603050405020304" pitchFamily="18" charset="0"/>
              </a:rPr>
              <a:t>6.2 </a:t>
            </a:r>
            <a:r>
              <a:rPr lang="zh-CN" altLang="en-US" sz="2400" dirty="0" smtClean="0">
                <a:ea typeface="黑体" panose="02010609060101010101" pitchFamily="49" charset="-122"/>
                <a:cs typeface="Times New Roman" panose="02020603050405020304" pitchFamily="18" charset="0"/>
              </a:rPr>
              <a:t>空间域平滑滤波</a:t>
            </a:r>
            <a:endParaRPr lang="en-US" altLang="zh-CN" sz="2400" dirty="0">
              <a:ea typeface="黑体" panose="02010609060101010101" pitchFamily="49" charset="-122"/>
              <a:cs typeface="Times New Roman" panose="02020603050405020304" pitchFamily="18" charset="0"/>
            </a:endParaRPr>
          </a:p>
          <a:p>
            <a:pPr>
              <a:lnSpc>
                <a:spcPct val="120000"/>
              </a:lnSpc>
              <a:spcBef>
                <a:spcPct val="40000"/>
              </a:spcBef>
              <a:buClrTx/>
              <a:buSzTx/>
              <a:buNone/>
            </a:pPr>
            <a:r>
              <a:rPr lang="en-US" altLang="zh-CN" sz="2400" dirty="0" smtClean="0">
                <a:ea typeface="黑体" panose="02010609060101010101" pitchFamily="49" charset="-122"/>
                <a:cs typeface="Times New Roman" panose="02020603050405020304" pitchFamily="18" charset="0"/>
              </a:rPr>
              <a:t>6.3 </a:t>
            </a:r>
            <a:r>
              <a:rPr lang="zh-CN" altLang="en-US" sz="2400" dirty="0" smtClean="0">
                <a:ea typeface="黑体" panose="02010609060101010101" pitchFamily="49" charset="-122"/>
                <a:cs typeface="Times New Roman" panose="02020603050405020304" pitchFamily="18" charset="0"/>
              </a:rPr>
              <a:t>频域</a:t>
            </a:r>
            <a:r>
              <a:rPr lang="zh-CN" altLang="en-US" sz="2400" dirty="0">
                <a:ea typeface="黑体" panose="02010609060101010101" pitchFamily="49" charset="-122"/>
                <a:cs typeface="Times New Roman" panose="02020603050405020304" pitchFamily="18" charset="0"/>
              </a:rPr>
              <a:t>平滑</a:t>
            </a:r>
            <a:r>
              <a:rPr lang="zh-CN" altLang="en-US" sz="2400" dirty="0" smtClean="0">
                <a:ea typeface="黑体" panose="02010609060101010101" pitchFamily="49" charset="-122"/>
                <a:cs typeface="Times New Roman" panose="02020603050405020304" pitchFamily="18" charset="0"/>
              </a:rPr>
              <a:t>滤波</a:t>
            </a:r>
            <a:endParaRPr lang="en-US" altLang="zh-CN" sz="2400"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2400" dirty="0" smtClean="0">
                <a:ea typeface="黑体" panose="02010609060101010101" pitchFamily="49" charset="-122"/>
                <a:cs typeface="Times New Roman" panose="02020603050405020304" pitchFamily="18" charset="0"/>
              </a:rPr>
              <a:t>6.4 </a:t>
            </a:r>
            <a:r>
              <a:rPr lang="zh-CN" altLang="en-US" sz="2400" dirty="0" smtClean="0">
                <a:ea typeface="黑体" panose="02010609060101010101" pitchFamily="49" charset="-122"/>
                <a:cs typeface="Times New Roman" panose="02020603050405020304" pitchFamily="18" charset="0"/>
              </a:rPr>
              <a:t>其他图像平滑滤波</a:t>
            </a:r>
            <a:endParaRPr lang="en-US" altLang="zh-CN" sz="2400" dirty="0">
              <a:ea typeface="黑体" panose="02010609060101010101" pitchFamily="49" charset="-122"/>
              <a:cs typeface="Times New Roman" panose="02020603050405020304" pitchFamily="18" charset="0"/>
            </a:endParaRPr>
          </a:p>
        </p:txBody>
      </p:sp>
      <p:sp>
        <p:nvSpPr>
          <p:cNvPr id="5" name="文本框 4"/>
          <p:cNvSpPr txBox="1"/>
          <p:nvPr/>
        </p:nvSpPr>
        <p:spPr>
          <a:xfrm>
            <a:off x="837333" y="3564715"/>
            <a:ext cx="10717357" cy="2751522"/>
          </a:xfrm>
          <a:prstGeom prst="rect">
            <a:avLst/>
          </a:prstGeom>
          <a:noFill/>
        </p:spPr>
        <p:txBody>
          <a:bodyPr wrap="square" rtlCol="0">
            <a:spAutoFit/>
          </a:bodyPr>
          <a:lstStyle/>
          <a:p>
            <a:pPr marL="342900" indent="-342900" eaLnBrk="1" hangingPunct="1">
              <a:lnSpc>
                <a:spcPct val="120000"/>
              </a:lnSpc>
              <a:spcBef>
                <a:spcPct val="20000"/>
              </a:spcBef>
              <a:spcAft>
                <a:spcPts val="600"/>
              </a:spcAft>
              <a:buClr>
                <a:srgbClr val="7030A0"/>
              </a:buClr>
              <a:buSzPct val="75000"/>
              <a:buFont typeface="Wingdings" panose="05000000000000000000" pitchFamily="2" charset="2"/>
              <a:buChar char="n"/>
            </a:pPr>
            <a:r>
              <a:rPr lang="zh-CN" altLang="en-US" sz="3600" dirty="0" smtClean="0">
                <a:ea typeface="楷体" panose="02010609060101010101" pitchFamily="49" charset="-122"/>
                <a:cs typeface="Times New Roman" panose="02020603050405020304" pitchFamily="18" charset="0"/>
              </a:rPr>
              <a:t>所谓</a:t>
            </a:r>
            <a:r>
              <a:rPr lang="zh-CN" altLang="en-US" sz="3600" dirty="0">
                <a:ea typeface="楷体" panose="02010609060101010101" pitchFamily="49" charset="-122"/>
                <a:cs typeface="Times New Roman" panose="02020603050405020304" pitchFamily="18" charset="0"/>
              </a:rPr>
              <a:t>噪声，可以理解为“妨碍人的视觉器官或系统传感器对所接收的图像信息进行理解或分析的各种因素”，也可以理解为“</a:t>
            </a:r>
            <a:r>
              <a:rPr lang="zh-CN" altLang="en-US" sz="3600" u="sng" dirty="0">
                <a:ea typeface="楷体" panose="02010609060101010101" pitchFamily="49" charset="-122"/>
                <a:cs typeface="Times New Roman" panose="02020603050405020304" pitchFamily="18" charset="0"/>
              </a:rPr>
              <a:t>真实信号与理想信号之间存在的偏差</a:t>
            </a:r>
            <a:r>
              <a:rPr lang="zh-CN" altLang="en-US" sz="3600" dirty="0">
                <a:ea typeface="楷体" panose="02010609060101010101" pitchFamily="49" charset="-122"/>
                <a:cs typeface="Times New Roman" panose="02020603050405020304" pitchFamily="18" charset="0"/>
              </a:rPr>
              <a:t>”</a:t>
            </a:r>
            <a:r>
              <a:rPr lang="zh-CN" altLang="en-US" sz="3600" dirty="0" smtClean="0">
                <a:ea typeface="楷体" panose="02010609060101010101" pitchFamily="49" charset="-122"/>
                <a:cs typeface="Times New Roman" panose="02020603050405020304" pitchFamily="18" charset="0"/>
              </a:rPr>
              <a:t>。</a:t>
            </a:r>
            <a:endParaRPr lang="zh-CN" altLang="en-US" sz="36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33268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30</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6" name="图片 5" descr="saltlotus"/>
          <p:cNvPicPr>
            <a:picLocks noChangeAspect="1"/>
          </p:cNvPicPr>
          <p:nvPr/>
        </p:nvPicPr>
        <p:blipFill>
          <a:blip r:embed="rId2" cstate="print"/>
          <a:srcRect/>
          <a:stretch>
            <a:fillRect/>
          </a:stretch>
        </p:blipFill>
        <p:spPr bwMode="auto">
          <a:xfrm>
            <a:off x="2192646" y="2326876"/>
            <a:ext cx="2484247" cy="2112170"/>
          </a:xfrm>
          <a:prstGeom prst="rect">
            <a:avLst/>
          </a:prstGeom>
          <a:noFill/>
          <a:ln w="9525">
            <a:noFill/>
            <a:miter lim="800000"/>
            <a:headEnd/>
            <a:tailEnd/>
          </a:ln>
        </p:spPr>
      </p:pic>
      <p:pic>
        <p:nvPicPr>
          <p:cNvPr id="7" name="图片 6" descr="median3"/>
          <p:cNvPicPr>
            <a:picLocks noChangeAspect="1"/>
          </p:cNvPicPr>
          <p:nvPr/>
        </p:nvPicPr>
        <p:blipFill>
          <a:blip r:embed="rId3" cstate="print"/>
          <a:srcRect/>
          <a:stretch>
            <a:fillRect/>
          </a:stretch>
        </p:blipFill>
        <p:spPr bwMode="auto">
          <a:xfrm>
            <a:off x="6443057" y="1387623"/>
            <a:ext cx="2484247" cy="2112170"/>
          </a:xfrm>
          <a:prstGeom prst="rect">
            <a:avLst/>
          </a:prstGeom>
          <a:noFill/>
          <a:ln w="9525">
            <a:noFill/>
            <a:miter lim="800000"/>
            <a:headEnd/>
            <a:tailEnd/>
          </a:ln>
        </p:spPr>
      </p:pic>
      <p:pic>
        <p:nvPicPr>
          <p:cNvPr id="8" name="图片 7" descr="aver3"/>
          <p:cNvPicPr>
            <a:picLocks noChangeAspect="1"/>
          </p:cNvPicPr>
          <p:nvPr/>
        </p:nvPicPr>
        <p:blipFill>
          <a:blip r:embed="rId4" cstate="print"/>
          <a:srcRect/>
          <a:stretch>
            <a:fillRect/>
          </a:stretch>
        </p:blipFill>
        <p:spPr bwMode="auto">
          <a:xfrm>
            <a:off x="6462555" y="4049375"/>
            <a:ext cx="2484247" cy="2112170"/>
          </a:xfrm>
          <a:prstGeom prst="rect">
            <a:avLst/>
          </a:prstGeom>
          <a:noFill/>
          <a:ln w="9525">
            <a:noFill/>
            <a:miter lim="800000"/>
            <a:headEnd/>
            <a:tailEnd/>
          </a:ln>
        </p:spPr>
      </p:pic>
      <p:sp>
        <p:nvSpPr>
          <p:cNvPr id="9" name="矩形 8"/>
          <p:cNvSpPr/>
          <p:nvPr/>
        </p:nvSpPr>
        <p:spPr>
          <a:xfrm>
            <a:off x="1551157" y="4723750"/>
            <a:ext cx="3595856"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）原椒盐噪声图像</a:t>
            </a:r>
            <a:endParaRPr lang="zh-CN" altLang="en-US" sz="2806" dirty="0">
              <a:ea typeface="楷体" panose="02010609060101010101" pitchFamily="49" charset="-122"/>
              <a:cs typeface="Times New Roman" panose="02020603050405020304" pitchFamily="18" charset="0"/>
            </a:endParaRPr>
          </a:p>
        </p:txBody>
      </p:sp>
      <p:sp>
        <p:nvSpPr>
          <p:cNvPr id="10" name="矩形 9"/>
          <p:cNvSpPr/>
          <p:nvPr/>
        </p:nvSpPr>
        <p:spPr>
          <a:xfrm>
            <a:off x="5739563" y="3499793"/>
            <a:ext cx="3839513"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3</a:t>
            </a:r>
            <a:r>
              <a:rPr lang="en-US" altLang="zh-CN" sz="2806"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806" kern="100" dirty="0">
                <a:ea typeface="楷体" panose="02010609060101010101" pitchFamily="49" charset="-122"/>
                <a:cs typeface="Times New Roman" panose="02020603050405020304" pitchFamily="18" charset="0"/>
              </a:rPr>
              <a:t>3</a:t>
            </a:r>
            <a:r>
              <a:rPr lang="zh-CN" altLang="zh-CN" sz="2806" kern="100" dirty="0">
                <a:ea typeface="楷体" panose="02010609060101010101" pitchFamily="49" charset="-122"/>
                <a:cs typeface="Times New Roman" panose="02020603050405020304" pitchFamily="18" charset="0"/>
              </a:rPr>
              <a:t>中值滤波效果</a:t>
            </a:r>
            <a:endParaRPr lang="zh-CN" altLang="en-US" sz="2806" dirty="0">
              <a:ea typeface="楷体" panose="02010609060101010101" pitchFamily="49" charset="-122"/>
              <a:cs typeface="Times New Roman" panose="02020603050405020304" pitchFamily="18" charset="0"/>
            </a:endParaRPr>
          </a:p>
        </p:txBody>
      </p:sp>
      <p:sp>
        <p:nvSpPr>
          <p:cNvPr id="11" name="矩形 10"/>
          <p:cNvSpPr/>
          <p:nvPr/>
        </p:nvSpPr>
        <p:spPr>
          <a:xfrm>
            <a:off x="5739562" y="6045271"/>
            <a:ext cx="3796232"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3</a:t>
            </a:r>
            <a:r>
              <a:rPr lang="en-US" altLang="zh-CN" sz="2806"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806" kern="100" dirty="0">
                <a:ea typeface="楷体" panose="02010609060101010101" pitchFamily="49" charset="-122"/>
                <a:cs typeface="Times New Roman" panose="02020603050405020304" pitchFamily="18" charset="0"/>
              </a:rPr>
              <a:t>3</a:t>
            </a:r>
            <a:r>
              <a:rPr lang="zh-CN" altLang="zh-CN" sz="2806" kern="100" dirty="0">
                <a:ea typeface="楷体" panose="02010609060101010101" pitchFamily="49" charset="-122"/>
                <a:cs typeface="Times New Roman" panose="02020603050405020304" pitchFamily="18" charset="0"/>
              </a:rPr>
              <a:t>均值滤波效果</a:t>
            </a:r>
            <a:endParaRPr lang="zh-CN" altLang="en-US" sz="2806" dirty="0">
              <a:ea typeface="楷体" panose="02010609060101010101" pitchFamily="49" charset="-122"/>
              <a:cs typeface="Times New Roman" panose="02020603050405020304" pitchFamily="18" charset="0"/>
            </a:endParaRPr>
          </a:p>
        </p:txBody>
      </p:sp>
      <p:sp>
        <p:nvSpPr>
          <p:cNvPr id="13" name="矩形 12"/>
          <p:cNvSpPr/>
          <p:nvPr/>
        </p:nvSpPr>
        <p:spPr>
          <a:xfrm>
            <a:off x="2118008" y="1331488"/>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3280524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31</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1963382" y="1237977"/>
            <a:ext cx="4040775"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5</a:t>
            </a:r>
            <a:r>
              <a:rPr lang="zh-CN" altLang="en-US" sz="2296" dirty="0">
                <a:solidFill>
                  <a:srgbClr val="0000CC"/>
                </a:solidFill>
                <a:latin typeface="+mj-ea"/>
                <a:ea typeface="+mj-ea"/>
              </a:rPr>
              <a:t>）中值滤波器形状</a:t>
            </a:r>
          </a:p>
        </p:txBody>
      </p:sp>
      <p:graphicFrame>
        <p:nvGraphicFramePr>
          <p:cNvPr id="6" name="对象 5"/>
          <p:cNvGraphicFramePr>
            <a:graphicFrameLocks noChangeAspect="1"/>
          </p:cNvGraphicFramePr>
          <p:nvPr>
            <p:extLst/>
          </p:nvPr>
        </p:nvGraphicFramePr>
        <p:xfrm>
          <a:off x="2605940" y="2039166"/>
          <a:ext cx="179379" cy="1728560"/>
        </p:xfrm>
        <a:graphic>
          <a:graphicData uri="http://schemas.openxmlformats.org/presentationml/2006/ole">
            <mc:AlternateContent xmlns:mc="http://schemas.openxmlformats.org/markup-compatibility/2006">
              <mc:Choice xmlns:v="urn:schemas-microsoft-com:vml" Requires="v">
                <p:oleObj spid="_x0000_s12339" name="Equation" r:id="rId3" imgW="114250" imgH="1117115" progId="Equation.DSMT4">
                  <p:embed/>
                </p:oleObj>
              </mc:Choice>
              <mc:Fallback>
                <p:oleObj name="Equation" r:id="rId3" imgW="114250" imgH="1117115" progId="Equation.DSMT4">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940" y="2039166"/>
                        <a:ext cx="179379" cy="172856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nvPr>
        </p:nvGraphicFramePr>
        <p:xfrm>
          <a:off x="3576879" y="2703559"/>
          <a:ext cx="1467647" cy="342451"/>
        </p:xfrm>
        <a:graphic>
          <a:graphicData uri="http://schemas.openxmlformats.org/presentationml/2006/ole">
            <mc:AlternateContent xmlns:mc="http://schemas.openxmlformats.org/markup-compatibility/2006">
              <mc:Choice xmlns:v="urn:schemas-microsoft-com:vml" Requires="v">
                <p:oleObj spid="_x0000_s12340" name="Equation" r:id="rId5" imgW="939392" imgH="215806" progId="Equation.DSMT4">
                  <p:embed/>
                </p:oleObj>
              </mc:Choice>
              <mc:Fallback>
                <p:oleObj name="Equation" r:id="rId5" imgW="939392" imgH="215806" progId="Equation.DSMT4">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879" y="2703559"/>
                        <a:ext cx="1467647" cy="342451"/>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nvPr>
        </p:nvGraphicFramePr>
        <p:xfrm>
          <a:off x="5621810" y="1950729"/>
          <a:ext cx="1467647" cy="1728562"/>
        </p:xfrm>
        <a:graphic>
          <a:graphicData uri="http://schemas.openxmlformats.org/presentationml/2006/ole">
            <mc:AlternateContent xmlns:mc="http://schemas.openxmlformats.org/markup-compatibility/2006">
              <mc:Choice xmlns:v="urn:schemas-microsoft-com:vml" Requires="v">
                <p:oleObj spid="_x0000_s12341" name="Equation" r:id="rId7" imgW="952087" imgH="1117115" progId="Equation.DSMT4">
                  <p:embed/>
                </p:oleObj>
              </mc:Choice>
              <mc:Fallback>
                <p:oleObj name="Equation" r:id="rId7" imgW="952087" imgH="1117115" progId="Equation.DSMT4">
                  <p:embed/>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1810" y="1950729"/>
                        <a:ext cx="1467647" cy="1728562"/>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nvPr>
        </p:nvGraphicFramePr>
        <p:xfrm>
          <a:off x="8244027" y="2268718"/>
          <a:ext cx="831667" cy="1092581"/>
        </p:xfrm>
        <a:graphic>
          <a:graphicData uri="http://schemas.openxmlformats.org/presentationml/2006/ole">
            <mc:AlternateContent xmlns:mc="http://schemas.openxmlformats.org/markup-compatibility/2006">
              <mc:Choice xmlns:v="urn:schemas-microsoft-com:vml" Requires="v">
                <p:oleObj spid="_x0000_s12342" name="Equation" r:id="rId9" imgW="520474" imgH="672808" progId="Equation.DSMT4">
                  <p:embed/>
                </p:oleObj>
              </mc:Choice>
              <mc:Fallback>
                <p:oleObj name="Equation" r:id="rId9" imgW="520474" imgH="672808" progId="Equation.DSMT4">
                  <p:embed/>
                  <p:pic>
                    <p:nvPicPr>
                      <p:cNvPr id="9" name="对象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4027" y="2268718"/>
                        <a:ext cx="831667" cy="1092581"/>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2605940" y="4330433"/>
          <a:ext cx="1467647" cy="1728562"/>
        </p:xfrm>
        <a:graphic>
          <a:graphicData uri="http://schemas.openxmlformats.org/presentationml/2006/ole">
            <mc:AlternateContent xmlns:mc="http://schemas.openxmlformats.org/markup-compatibility/2006">
              <mc:Choice xmlns:v="urn:schemas-microsoft-com:vml" Requires="v">
                <p:oleObj spid="_x0000_s12343" name="Equation" r:id="rId11" imgW="952087" imgH="1117115" progId="Equation.DSMT4">
                  <p:embed/>
                </p:oleObj>
              </mc:Choice>
              <mc:Fallback>
                <p:oleObj name="Equation" r:id="rId11" imgW="952087" imgH="1117115" progId="Equation.DSMT4">
                  <p:embed/>
                  <p:pic>
                    <p:nvPicPr>
                      <p:cNvPr id="10" name="对象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5940" y="4330433"/>
                        <a:ext cx="1467647" cy="172856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4718346" y="3918403"/>
          <a:ext cx="2234085" cy="2543923"/>
        </p:xfrm>
        <a:graphic>
          <a:graphicData uri="http://schemas.openxmlformats.org/presentationml/2006/ole">
            <mc:AlternateContent xmlns:mc="http://schemas.openxmlformats.org/markup-compatibility/2006">
              <mc:Choice xmlns:v="urn:schemas-microsoft-com:vml" Requires="v">
                <p:oleObj spid="_x0000_s12344" name="Equation" r:id="rId13" imgW="1371600" imgH="1574800" progId="Equation.DSMT4">
                  <p:embed/>
                </p:oleObj>
              </mc:Choice>
              <mc:Fallback>
                <p:oleObj name="Equation" r:id="rId13" imgW="1371600" imgH="1574800" progId="Equation.DSMT4">
                  <p:embed/>
                  <p:pic>
                    <p:nvPicPr>
                      <p:cNvPr id="11" name="对象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18346" y="3918403"/>
                        <a:ext cx="2234085" cy="2543923"/>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nvPr>
        </p:nvGraphicFramePr>
        <p:xfrm>
          <a:off x="7669601" y="4326084"/>
          <a:ext cx="1467647" cy="1728562"/>
        </p:xfrm>
        <a:graphic>
          <a:graphicData uri="http://schemas.openxmlformats.org/presentationml/2006/ole">
            <mc:AlternateContent xmlns:mc="http://schemas.openxmlformats.org/markup-compatibility/2006">
              <mc:Choice xmlns:v="urn:schemas-microsoft-com:vml" Requires="v">
                <p:oleObj spid="_x0000_s12345" name="Equation" r:id="rId15" imgW="952087" imgH="1117115" progId="Equation.DSMT4">
                  <p:embed/>
                </p:oleObj>
              </mc:Choice>
              <mc:Fallback>
                <p:oleObj name="Equation" r:id="rId15" imgW="952087" imgH="1117115" progId="Equation.DSMT4">
                  <p:embed/>
                  <p:pic>
                    <p:nvPicPr>
                      <p:cNvPr id="12" name="对象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9601" y="4326084"/>
                        <a:ext cx="1467647" cy="1728562"/>
                      </a:xfrm>
                      <a:prstGeom prst="rect">
                        <a:avLst/>
                      </a:prstGeom>
                      <a:noFill/>
                    </p:spPr>
                  </p:pic>
                </p:oleObj>
              </mc:Fallback>
            </mc:AlternateContent>
          </a:graphicData>
        </a:graphic>
      </p:graphicFrame>
      <p:sp>
        <p:nvSpPr>
          <p:cNvPr id="13" name="Rectangle 8"/>
          <p:cNvSpPr>
            <a:spLocks noChangeArrowheads="1"/>
          </p:cNvSpPr>
          <p:nvPr/>
        </p:nvSpPr>
        <p:spPr bwMode="auto">
          <a:xfrm>
            <a:off x="1524001" y="56037"/>
            <a:ext cx="235601" cy="47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endParaRPr lang="zh-CN" altLang="en-US" sz="2296"/>
          </a:p>
        </p:txBody>
      </p:sp>
      <p:sp>
        <p:nvSpPr>
          <p:cNvPr id="20" name="Rectangle 15"/>
          <p:cNvSpPr>
            <a:spLocks noChangeArrowheads="1"/>
          </p:cNvSpPr>
          <p:nvPr/>
        </p:nvSpPr>
        <p:spPr bwMode="auto">
          <a:xfrm>
            <a:off x="5957393" y="8541492"/>
            <a:ext cx="277214" cy="314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pPr algn="ctr" defTabSz="1166317" eaLnBrk="0" fontAlgn="base" hangingPunct="0">
              <a:spcBef>
                <a:spcPct val="0"/>
              </a:spcBef>
              <a:spcAft>
                <a:spcPct val="0"/>
              </a:spcAft>
            </a:pPr>
            <a:r>
              <a:rPr lang="en-US" altLang="zh-CN" sz="1276">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296">
              <a:latin typeface="Arial" panose="020B0604020202020204" pitchFamily="34" charset="0"/>
            </a:endParaRPr>
          </a:p>
        </p:txBody>
      </p:sp>
    </p:spTree>
    <p:extLst>
      <p:ext uri="{BB962C8B-B14F-4D97-AF65-F5344CB8AC3E}">
        <p14:creationId xmlns:p14="http://schemas.microsoft.com/office/powerpoint/2010/main" val="1614280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32</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5" name="Picture 5" descr="点线细节图像"/>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604" y="2081600"/>
            <a:ext cx="1677971" cy="167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点线细节图像1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770" y="2069602"/>
            <a:ext cx="1677971" cy="167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点线细节图像3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936" y="2069601"/>
            <a:ext cx="1677971" cy="167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点线细节图像4"/>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604" y="4295455"/>
            <a:ext cx="1677971" cy="167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点线细节图像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842" y="4295454"/>
            <a:ext cx="1677971" cy="167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点线细节图像55"/>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9081" y="4295454"/>
            <a:ext cx="1677971" cy="167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2560019" y="3759571"/>
            <a:ext cx="1035763" cy="2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rPr>
              <a:t>原图</a:t>
            </a:r>
          </a:p>
        </p:txBody>
      </p:sp>
      <p:sp>
        <p:nvSpPr>
          <p:cNvPr id="12" name="Text Box 12"/>
          <p:cNvSpPr txBox="1">
            <a:spLocks noChangeArrowheads="1"/>
          </p:cNvSpPr>
          <p:nvPr/>
        </p:nvSpPr>
        <p:spPr bwMode="auto">
          <a:xfrm>
            <a:off x="5064572" y="3759571"/>
            <a:ext cx="1879171" cy="2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806" dirty="0">
                <a:solidFill>
                  <a:srgbClr val="002060"/>
                </a:solidFill>
                <a:latin typeface="Times New Roman" panose="02020603050405020304" pitchFamily="18" charset="0"/>
              </a:rPr>
              <a:t>1×3</a:t>
            </a:r>
            <a:r>
              <a:rPr lang="zh-CN" altLang="en-US" sz="2806" dirty="0">
                <a:solidFill>
                  <a:srgbClr val="002060"/>
                </a:solidFill>
                <a:latin typeface="Times New Roman" panose="02020603050405020304" pitchFamily="18" charset="0"/>
              </a:rPr>
              <a:t>滤波</a:t>
            </a:r>
          </a:p>
        </p:txBody>
      </p:sp>
      <p:sp>
        <p:nvSpPr>
          <p:cNvPr id="13" name="Text Box 13"/>
          <p:cNvSpPr txBox="1">
            <a:spLocks noChangeArrowheads="1"/>
          </p:cNvSpPr>
          <p:nvPr/>
        </p:nvSpPr>
        <p:spPr bwMode="auto">
          <a:xfrm>
            <a:off x="7638937" y="3736317"/>
            <a:ext cx="1879172" cy="2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806" dirty="0">
                <a:solidFill>
                  <a:srgbClr val="002060"/>
                </a:solidFill>
                <a:latin typeface="Times New Roman" panose="02020603050405020304" pitchFamily="18" charset="0"/>
              </a:rPr>
              <a:t>3×1</a:t>
            </a:r>
            <a:r>
              <a:rPr lang="zh-CN" altLang="en-US" sz="2806" dirty="0">
                <a:solidFill>
                  <a:srgbClr val="002060"/>
                </a:solidFill>
                <a:latin typeface="Times New Roman" panose="02020603050405020304" pitchFamily="18" charset="0"/>
              </a:rPr>
              <a:t>滤波</a:t>
            </a:r>
          </a:p>
        </p:txBody>
      </p:sp>
      <p:sp>
        <p:nvSpPr>
          <p:cNvPr id="14" name="Text Box 14"/>
          <p:cNvSpPr txBox="1">
            <a:spLocks noChangeArrowheads="1"/>
          </p:cNvSpPr>
          <p:nvPr/>
        </p:nvSpPr>
        <p:spPr bwMode="auto">
          <a:xfrm>
            <a:off x="5106425" y="5973426"/>
            <a:ext cx="2091256" cy="2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806" dirty="0">
                <a:solidFill>
                  <a:srgbClr val="002060"/>
                </a:solidFill>
                <a:latin typeface="Times New Roman" panose="02020603050405020304" pitchFamily="18" charset="0"/>
              </a:rPr>
              <a:t>8</a:t>
            </a:r>
            <a:r>
              <a:rPr lang="zh-CN" altLang="en-US" sz="2806" dirty="0">
                <a:solidFill>
                  <a:srgbClr val="002060"/>
                </a:solidFill>
                <a:latin typeface="Times New Roman" panose="02020603050405020304" pitchFamily="18" charset="0"/>
              </a:rPr>
              <a:t>邻域滤波</a:t>
            </a:r>
          </a:p>
        </p:txBody>
      </p:sp>
      <p:sp>
        <p:nvSpPr>
          <p:cNvPr id="15" name="Text Box 15"/>
          <p:cNvSpPr txBox="1">
            <a:spLocks noChangeArrowheads="1"/>
          </p:cNvSpPr>
          <p:nvPr/>
        </p:nvSpPr>
        <p:spPr bwMode="auto">
          <a:xfrm>
            <a:off x="2336605" y="5973426"/>
            <a:ext cx="2091256" cy="2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806" dirty="0">
                <a:solidFill>
                  <a:srgbClr val="002060"/>
                </a:solidFill>
                <a:latin typeface="Times New Roman" panose="02020603050405020304" pitchFamily="18" charset="0"/>
              </a:rPr>
              <a:t>4</a:t>
            </a:r>
            <a:r>
              <a:rPr lang="zh-CN" altLang="en-US" sz="2806" dirty="0">
                <a:solidFill>
                  <a:srgbClr val="002060"/>
                </a:solidFill>
                <a:latin typeface="Times New Roman" panose="02020603050405020304" pitchFamily="18" charset="0"/>
              </a:rPr>
              <a:t>邻域滤波</a:t>
            </a:r>
          </a:p>
        </p:txBody>
      </p:sp>
      <p:sp>
        <p:nvSpPr>
          <p:cNvPr id="16" name="Text Box 16"/>
          <p:cNvSpPr txBox="1">
            <a:spLocks noChangeArrowheads="1"/>
          </p:cNvSpPr>
          <p:nvPr/>
        </p:nvSpPr>
        <p:spPr bwMode="auto">
          <a:xfrm>
            <a:off x="7681029" y="5973303"/>
            <a:ext cx="1879172" cy="28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en-US" altLang="zh-CN" sz="2806" dirty="0">
                <a:solidFill>
                  <a:srgbClr val="002060"/>
                </a:solidFill>
                <a:latin typeface="Times New Roman" panose="02020603050405020304" pitchFamily="18" charset="0"/>
              </a:rPr>
              <a:t>5×5</a:t>
            </a:r>
            <a:r>
              <a:rPr lang="zh-CN" altLang="en-US" sz="2806" dirty="0">
                <a:solidFill>
                  <a:srgbClr val="002060"/>
                </a:solidFill>
                <a:latin typeface="Times New Roman" panose="02020603050405020304" pitchFamily="18" charset="0"/>
              </a:rPr>
              <a:t>滤波</a:t>
            </a:r>
          </a:p>
        </p:txBody>
      </p:sp>
      <p:sp>
        <p:nvSpPr>
          <p:cNvPr id="17" name="文本框 16"/>
          <p:cNvSpPr txBox="1"/>
          <p:nvPr/>
        </p:nvSpPr>
        <p:spPr>
          <a:xfrm>
            <a:off x="2313548" y="1268674"/>
            <a:ext cx="5762707" cy="445635"/>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rPr>
              <a:t>不同形状中值滤波器效果</a:t>
            </a:r>
          </a:p>
        </p:txBody>
      </p:sp>
    </p:spTree>
    <p:extLst>
      <p:ext uri="{BB962C8B-B14F-4D97-AF65-F5344CB8AC3E}">
        <p14:creationId xmlns:p14="http://schemas.microsoft.com/office/powerpoint/2010/main" val="16792902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33</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2146721" y="1237978"/>
            <a:ext cx="4695446"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6</a:t>
            </a:r>
            <a:r>
              <a:rPr lang="zh-CN" altLang="en-US" sz="2296" dirty="0">
                <a:solidFill>
                  <a:srgbClr val="0000CC"/>
                </a:solidFill>
                <a:latin typeface="+mj-ea"/>
                <a:ea typeface="+mj-ea"/>
              </a:rPr>
              <a:t>）均值、中值滤波效果分析</a:t>
            </a:r>
          </a:p>
        </p:txBody>
      </p:sp>
      <p:pic>
        <p:nvPicPr>
          <p:cNvPr id="9" name="Picture 5" descr="car-0052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529" y="2536550"/>
            <a:ext cx="2924223" cy="219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noChangeAspect="1" noChangeArrowheads="1"/>
          </p:cNvSpPr>
          <p:nvPr/>
        </p:nvSpPr>
        <p:spPr bwMode="auto">
          <a:xfrm>
            <a:off x="5062146" y="3219927"/>
            <a:ext cx="1503648" cy="761516"/>
          </a:xfrm>
          <a:prstGeom prst="rightArrow">
            <a:avLst>
              <a:gd name="adj1" fmla="val 50000"/>
              <a:gd name="adj2" fmla="val 49364"/>
            </a:avLst>
          </a:prstGeom>
          <a:solidFill>
            <a:srgbClr val="00FF00"/>
          </a:solidFill>
          <a:ln w="9525">
            <a:solidFill>
              <a:schemeClr val="tx1"/>
            </a:solidFill>
            <a:miter lim="800000"/>
            <a:headEnd/>
            <a:tailEnd/>
          </a:ln>
        </p:spPr>
        <p:txBody>
          <a:bodyPr wrap="none" anchor="ct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20000"/>
              </a:spcBef>
              <a:buClr>
                <a:schemeClr val="hlink"/>
              </a:buClr>
              <a:buSzPct val="110000"/>
              <a:buFont typeface="Wingdings" panose="05000000000000000000" pitchFamily="2" charset="2"/>
              <a:buNone/>
            </a:pP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邻域</a:t>
            </a:r>
          </a:p>
        </p:txBody>
      </p:sp>
      <p:sp>
        <p:nvSpPr>
          <p:cNvPr id="11" name="Text Box 7"/>
          <p:cNvSpPr txBox="1">
            <a:spLocks noChangeArrowheads="1"/>
          </p:cNvSpPr>
          <p:nvPr/>
        </p:nvSpPr>
        <p:spPr bwMode="auto">
          <a:xfrm>
            <a:off x="4906457" y="2882281"/>
            <a:ext cx="193570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均值滤波</a:t>
            </a:r>
          </a:p>
        </p:txBody>
      </p:sp>
      <p:sp>
        <p:nvSpPr>
          <p:cNvPr id="12" name="Text Box 8"/>
          <p:cNvSpPr txBox="1">
            <a:spLocks noChangeArrowheads="1"/>
          </p:cNvSpPr>
          <p:nvPr/>
        </p:nvSpPr>
        <p:spPr bwMode="auto">
          <a:xfrm>
            <a:off x="4892214" y="3929062"/>
            <a:ext cx="1949953"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中值滤波</a:t>
            </a:r>
          </a:p>
        </p:txBody>
      </p:sp>
      <p:pic>
        <p:nvPicPr>
          <p:cNvPr id="13" name="Picture 9" descr="car-0052getnois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871" y="1407429"/>
            <a:ext cx="2924223" cy="225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car-0052getnoise4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871" y="3928412"/>
            <a:ext cx="2924223" cy="219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2296018" y="4754330"/>
            <a:ext cx="2422327" cy="524118"/>
          </a:xfrm>
          <a:prstGeom prst="rect">
            <a:avLst/>
          </a:prstGeom>
          <a:noFill/>
          <a:ln>
            <a:noFill/>
          </a:ln>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椒盐噪声图像</a:t>
            </a:r>
          </a:p>
        </p:txBody>
      </p:sp>
    </p:spTree>
    <p:extLst>
      <p:ext uri="{BB962C8B-B14F-4D97-AF65-F5344CB8AC3E}">
        <p14:creationId xmlns:p14="http://schemas.microsoft.com/office/powerpoint/2010/main" val="23361763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34</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6" name="Picture 5" descr="car-0052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529" y="2536550"/>
            <a:ext cx="2924223" cy="219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906457" y="2882281"/>
            <a:ext cx="193570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均值滤波</a:t>
            </a:r>
          </a:p>
        </p:txBody>
      </p:sp>
      <p:sp>
        <p:nvSpPr>
          <p:cNvPr id="8" name="Text Box 8"/>
          <p:cNvSpPr txBox="1">
            <a:spLocks noChangeArrowheads="1"/>
          </p:cNvSpPr>
          <p:nvPr/>
        </p:nvSpPr>
        <p:spPr bwMode="auto">
          <a:xfrm>
            <a:off x="4892214" y="3929062"/>
            <a:ext cx="1949953"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中值滤波</a:t>
            </a:r>
          </a:p>
        </p:txBody>
      </p:sp>
      <p:sp>
        <p:nvSpPr>
          <p:cNvPr id="9" name="TextBox 8"/>
          <p:cNvSpPr txBox="1">
            <a:spLocks noChangeArrowheads="1"/>
          </p:cNvSpPr>
          <p:nvPr/>
        </p:nvSpPr>
        <p:spPr bwMode="auto">
          <a:xfrm>
            <a:off x="2296018" y="4754330"/>
            <a:ext cx="2422327" cy="524118"/>
          </a:xfrm>
          <a:prstGeom prst="rect">
            <a:avLst/>
          </a:prstGeom>
          <a:noFill/>
          <a:ln>
            <a:noFill/>
          </a:ln>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椒盐噪声图像</a:t>
            </a:r>
          </a:p>
        </p:txBody>
      </p:sp>
      <p:sp>
        <p:nvSpPr>
          <p:cNvPr id="10" name="AutoShape 6"/>
          <p:cNvSpPr>
            <a:spLocks noChangeAspect="1" noChangeArrowheads="1"/>
          </p:cNvSpPr>
          <p:nvPr/>
        </p:nvSpPr>
        <p:spPr bwMode="auto">
          <a:xfrm>
            <a:off x="5062146" y="3219927"/>
            <a:ext cx="1503648" cy="761516"/>
          </a:xfrm>
          <a:prstGeom prst="rightArrow">
            <a:avLst>
              <a:gd name="adj1" fmla="val 50000"/>
              <a:gd name="adj2" fmla="val 49364"/>
            </a:avLst>
          </a:prstGeom>
          <a:solidFill>
            <a:srgbClr val="00FF00"/>
          </a:solidFill>
          <a:ln w="9525">
            <a:solidFill>
              <a:schemeClr val="tx1"/>
            </a:solidFill>
            <a:miter lim="800000"/>
            <a:headEnd/>
            <a:tailEnd/>
          </a:ln>
        </p:spPr>
        <p:txBody>
          <a:bodyPr wrap="none" anchor="ct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20000"/>
              </a:spcBef>
              <a:buClr>
                <a:schemeClr val="hlink"/>
              </a:buClr>
              <a:buSzPct val="110000"/>
              <a:buFont typeface="Wingdings" panose="05000000000000000000" pitchFamily="2" charset="2"/>
              <a:buNone/>
            </a:pP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3</a:t>
            </a:r>
            <a:endParaRPr lang="zh-CN" altLang="en-US"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Picture 9" descr="car-0052getnoise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742" y="1453046"/>
            <a:ext cx="2924896" cy="219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car-0052getnoise8m"/>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355" y="3981444"/>
            <a:ext cx="2924896" cy="219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1963382" y="1237978"/>
            <a:ext cx="4602412"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6</a:t>
            </a:r>
            <a:r>
              <a:rPr lang="zh-CN" altLang="en-US" sz="2296" dirty="0">
                <a:solidFill>
                  <a:srgbClr val="0000CC"/>
                </a:solidFill>
                <a:latin typeface="+mj-ea"/>
                <a:ea typeface="+mj-ea"/>
              </a:rPr>
              <a:t>）</a:t>
            </a:r>
            <a:r>
              <a:rPr lang="zh-CN" altLang="en-US" sz="2296" dirty="0">
                <a:solidFill>
                  <a:srgbClr val="0000CC"/>
                </a:solidFill>
                <a:latin typeface="+mj-ea"/>
              </a:rPr>
              <a:t>均值、</a:t>
            </a:r>
            <a:r>
              <a:rPr lang="zh-CN" altLang="en-US" sz="2296" dirty="0">
                <a:solidFill>
                  <a:srgbClr val="0000CC"/>
                </a:solidFill>
                <a:latin typeface="+mj-ea"/>
                <a:ea typeface="+mj-ea"/>
              </a:rPr>
              <a:t>中值滤波效果分析</a:t>
            </a:r>
          </a:p>
        </p:txBody>
      </p:sp>
    </p:spTree>
    <p:extLst>
      <p:ext uri="{BB962C8B-B14F-4D97-AF65-F5344CB8AC3E}">
        <p14:creationId xmlns:p14="http://schemas.microsoft.com/office/powerpoint/2010/main" val="31908554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35</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6" name="Picture 5" descr="car-0052n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529" y="2536550"/>
            <a:ext cx="2924223" cy="219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906457" y="2882281"/>
            <a:ext cx="193570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均值滤波</a:t>
            </a:r>
          </a:p>
        </p:txBody>
      </p:sp>
      <p:sp>
        <p:nvSpPr>
          <p:cNvPr id="8" name="Text Box 8"/>
          <p:cNvSpPr txBox="1">
            <a:spLocks noChangeArrowheads="1"/>
          </p:cNvSpPr>
          <p:nvPr/>
        </p:nvSpPr>
        <p:spPr bwMode="auto">
          <a:xfrm>
            <a:off x="4892214" y="3929062"/>
            <a:ext cx="1949953"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110000"/>
              <a:buFont typeface="Wingdings" panose="05000000000000000000" pitchFamily="2" charset="2"/>
              <a:buNone/>
            </a:pPr>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中值滤波</a:t>
            </a:r>
          </a:p>
        </p:txBody>
      </p:sp>
      <p:sp>
        <p:nvSpPr>
          <p:cNvPr id="9" name="TextBox 8"/>
          <p:cNvSpPr txBox="1">
            <a:spLocks noChangeArrowheads="1"/>
          </p:cNvSpPr>
          <p:nvPr/>
        </p:nvSpPr>
        <p:spPr bwMode="auto">
          <a:xfrm>
            <a:off x="2296018" y="4754330"/>
            <a:ext cx="2422327" cy="524118"/>
          </a:xfrm>
          <a:prstGeom prst="rect">
            <a:avLst/>
          </a:prstGeom>
          <a:noFill/>
          <a:ln>
            <a:noFill/>
          </a:ln>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en-US" sz="2806"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椒盐噪声图像</a:t>
            </a:r>
          </a:p>
        </p:txBody>
      </p:sp>
      <p:sp>
        <p:nvSpPr>
          <p:cNvPr id="10" name="AutoShape 6"/>
          <p:cNvSpPr>
            <a:spLocks noChangeAspect="1" noChangeArrowheads="1"/>
          </p:cNvSpPr>
          <p:nvPr/>
        </p:nvSpPr>
        <p:spPr bwMode="auto">
          <a:xfrm>
            <a:off x="5062146" y="3219927"/>
            <a:ext cx="1503648" cy="761516"/>
          </a:xfrm>
          <a:prstGeom prst="rightArrow">
            <a:avLst>
              <a:gd name="adj1" fmla="val 50000"/>
              <a:gd name="adj2" fmla="val 49364"/>
            </a:avLst>
          </a:prstGeom>
          <a:solidFill>
            <a:srgbClr val="00FF00"/>
          </a:solidFill>
          <a:ln w="9525">
            <a:solidFill>
              <a:schemeClr val="tx1"/>
            </a:solidFill>
            <a:miter lim="800000"/>
            <a:headEnd/>
            <a:tailEnd/>
          </a:ln>
        </p:spPr>
        <p:txBody>
          <a:bodyPr wrap="none" anchor="ct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ctr" eaLnBrk="1" hangingPunct="1">
              <a:spcBef>
                <a:spcPct val="20000"/>
              </a:spcBef>
              <a:buClr>
                <a:schemeClr val="hlink"/>
              </a:buClr>
              <a:buSzPct val="110000"/>
              <a:buFont typeface="Wingdings" panose="05000000000000000000" pitchFamily="2" charset="2"/>
              <a:buNone/>
            </a:pP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endParaRPr lang="zh-CN" altLang="en-US" sz="280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1" name="Picture 9" descr="car-0052getnoise5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892" y="1474266"/>
            <a:ext cx="2924896" cy="219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car-0052getnoise55m"/>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1470" y="4011657"/>
            <a:ext cx="2924896" cy="219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1963382" y="1237978"/>
            <a:ext cx="4602412"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6</a:t>
            </a:r>
            <a:r>
              <a:rPr lang="zh-CN" altLang="en-US" sz="2296" dirty="0">
                <a:solidFill>
                  <a:srgbClr val="0000CC"/>
                </a:solidFill>
                <a:latin typeface="+mj-ea"/>
                <a:ea typeface="+mj-ea"/>
              </a:rPr>
              <a:t>）</a:t>
            </a:r>
            <a:r>
              <a:rPr lang="zh-CN" altLang="en-US" sz="2296" dirty="0">
                <a:solidFill>
                  <a:srgbClr val="0000CC"/>
                </a:solidFill>
                <a:latin typeface="+mj-ea"/>
              </a:rPr>
              <a:t>均值、</a:t>
            </a:r>
            <a:r>
              <a:rPr lang="zh-CN" altLang="en-US" sz="2296" dirty="0">
                <a:solidFill>
                  <a:srgbClr val="0000CC"/>
                </a:solidFill>
                <a:latin typeface="+mj-ea"/>
                <a:ea typeface="+mj-ea"/>
              </a:rPr>
              <a:t>中值滤波效果分析</a:t>
            </a:r>
          </a:p>
        </p:txBody>
      </p:sp>
    </p:spTree>
    <p:extLst>
      <p:ext uri="{BB962C8B-B14F-4D97-AF65-F5344CB8AC3E}">
        <p14:creationId xmlns:p14="http://schemas.microsoft.com/office/powerpoint/2010/main" val="1956596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36</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6" name="Rectangle 5" descr="Rectangle: Click to edit Master text styles&#10;Second level&#10;Third level&#10;Fourth level&#10;Fifth level"/>
          <p:cNvSpPr>
            <a:spLocks noChangeArrowheads="1"/>
          </p:cNvSpPr>
          <p:nvPr/>
        </p:nvSpPr>
        <p:spPr bwMode="auto">
          <a:xfrm>
            <a:off x="2034536" y="1925421"/>
            <a:ext cx="7939243" cy="39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ts val="638"/>
              </a:spcBef>
              <a:spcAft>
                <a:spcPts val="383"/>
              </a:spcAft>
              <a:buClr>
                <a:srgbClr val="7030A0"/>
              </a:buClr>
              <a:buSzPct val="75000"/>
              <a:buFont typeface="Wingdings" panose="05000000000000000000" pitchFamily="2" charset="2"/>
              <a:buChar char="n"/>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与均值滤波相比，</a:t>
            </a:r>
            <a:r>
              <a:rPr kumimoji="0" lang="zh-CN" altLang="en-US" sz="3061" u="sng"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中值滤波去除椒盐噪声效果好</a:t>
            </a: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，而且模糊轻微，边缘保留较好。</a:t>
            </a:r>
          </a:p>
          <a:p>
            <a:pPr marL="1020528" lvl="1" indent="-437369" eaLnBrk="1" hangingPunct="1">
              <a:lnSpc>
                <a:spcPct val="90000"/>
              </a:lnSpc>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椒盐噪声是幅值近似相等但随机分布在不同位置上，图像中有干净点也有污染点。</a:t>
            </a:r>
          </a:p>
          <a:p>
            <a:pPr marL="1020528" lvl="1" indent="-437369" eaLnBrk="1" hangingPunct="1">
              <a:lnSpc>
                <a:spcPct val="90000"/>
              </a:lnSpc>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中值滤波是选择适当的点来替代污染点的值，所以处理效果好。</a:t>
            </a:r>
          </a:p>
          <a:p>
            <a:pPr marL="1020528" lvl="1" indent="-437369" eaLnBrk="1" hangingPunct="1">
              <a:lnSpc>
                <a:spcPct val="90000"/>
              </a:lnSpc>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因为噪声的均值不为</a:t>
            </a:r>
            <a:r>
              <a:rPr kumimoji="0"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，所以均值滤波不能很好地去除噪声点。</a:t>
            </a:r>
          </a:p>
        </p:txBody>
      </p:sp>
      <p:sp>
        <p:nvSpPr>
          <p:cNvPr id="7" name="文本框 6"/>
          <p:cNvSpPr txBox="1"/>
          <p:nvPr/>
        </p:nvSpPr>
        <p:spPr>
          <a:xfrm>
            <a:off x="1963381" y="1237977"/>
            <a:ext cx="6796086"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6</a:t>
            </a:r>
            <a:r>
              <a:rPr lang="zh-CN" altLang="en-US" sz="2296" dirty="0">
                <a:solidFill>
                  <a:srgbClr val="0000CC"/>
                </a:solidFill>
                <a:latin typeface="+mj-ea"/>
                <a:ea typeface="+mj-ea"/>
              </a:rPr>
              <a:t>）</a:t>
            </a:r>
            <a:r>
              <a:rPr lang="zh-CN" altLang="en-US" sz="2296" dirty="0">
                <a:solidFill>
                  <a:srgbClr val="0000CC"/>
                </a:solidFill>
                <a:latin typeface="+mj-ea"/>
              </a:rPr>
              <a:t>均值、</a:t>
            </a:r>
            <a:r>
              <a:rPr lang="zh-CN" altLang="en-US" sz="2296" dirty="0">
                <a:solidFill>
                  <a:srgbClr val="0000CC"/>
                </a:solidFill>
                <a:latin typeface="+mj-ea"/>
                <a:ea typeface="+mj-ea"/>
              </a:rPr>
              <a:t>中值滤波效果分析</a:t>
            </a:r>
          </a:p>
        </p:txBody>
      </p:sp>
    </p:spTree>
    <p:extLst>
      <p:ext uri="{BB962C8B-B14F-4D97-AF65-F5344CB8AC3E}">
        <p14:creationId xmlns:p14="http://schemas.microsoft.com/office/powerpoint/2010/main" val="24706559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37</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6" name="Rectangle 5" descr="Rectangle: Click to edit Master text styles&#10;Second level&#10;Third level&#10;Fourth level&#10;Fifth level"/>
          <p:cNvSpPr>
            <a:spLocks noChangeArrowheads="1"/>
          </p:cNvSpPr>
          <p:nvPr/>
        </p:nvSpPr>
        <p:spPr bwMode="auto">
          <a:xfrm>
            <a:off x="1963383" y="1875756"/>
            <a:ext cx="7939243" cy="440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ts val="638"/>
              </a:spcBef>
              <a:spcAft>
                <a:spcPts val="383"/>
              </a:spcAft>
              <a:buClr>
                <a:srgbClr val="7030A0"/>
              </a:buClr>
              <a:buSzPct val="75000"/>
              <a:buFont typeface="Wingdings" panose="05000000000000000000" pitchFamily="2" charset="2"/>
              <a:buChar char="n"/>
            </a:pPr>
            <a:r>
              <a:rPr kumimoji="0" lang="zh-CN" altLang="en-US" sz="3061" u="sng"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对于高斯噪声，均值滤波效果比较好。</a:t>
            </a:r>
          </a:p>
          <a:p>
            <a:pPr marL="1020528" lvl="1" indent="-437369" eaLnBrk="1" hangingPunct="1">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高斯噪声是幅值近似正态分布，但分布在每点像素上。</a:t>
            </a:r>
          </a:p>
          <a:p>
            <a:pPr marL="1020528" lvl="1" indent="-437369" eaLnBrk="1" hangingPunct="1">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因为图像中的每点都是污染点，所中值滤波选不到合适的干净点。</a:t>
            </a:r>
          </a:p>
          <a:p>
            <a:pPr marL="1020528" lvl="1" indent="-437369" eaLnBrk="1" hangingPunct="1">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因为正态分布的均值为</a:t>
            </a:r>
            <a:r>
              <a:rPr kumimoji="0"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，所以根据统计数学，均值可以消除噪声。</a:t>
            </a:r>
          </a:p>
          <a:p>
            <a:pPr marL="1020528" lvl="1" indent="-437369" eaLnBrk="1" hangingPunct="1">
              <a:spcBef>
                <a:spcPts val="638"/>
              </a:spcBef>
              <a:spcAft>
                <a:spcPts val="383"/>
              </a:spcAft>
              <a:buClr>
                <a:srgbClr val="7030A0"/>
              </a:buClr>
              <a:buSzPct val="75000"/>
              <a:buFont typeface="Wingdings" panose="05000000000000000000" pitchFamily="2" charset="2"/>
              <a:buChar char="p"/>
            </a:pPr>
            <a:r>
              <a:rPr kumimoji="0"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实际上只能减弱，不能消除。</a:t>
            </a:r>
          </a:p>
        </p:txBody>
      </p:sp>
      <p:sp>
        <p:nvSpPr>
          <p:cNvPr id="7" name="文本框 6"/>
          <p:cNvSpPr txBox="1"/>
          <p:nvPr/>
        </p:nvSpPr>
        <p:spPr>
          <a:xfrm>
            <a:off x="1963381" y="1237977"/>
            <a:ext cx="6979773"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6</a:t>
            </a:r>
            <a:r>
              <a:rPr lang="zh-CN" altLang="en-US" sz="2296" dirty="0">
                <a:solidFill>
                  <a:srgbClr val="0000CC"/>
                </a:solidFill>
                <a:latin typeface="+mj-ea"/>
                <a:ea typeface="+mj-ea"/>
              </a:rPr>
              <a:t>）</a:t>
            </a:r>
            <a:r>
              <a:rPr lang="zh-CN" altLang="en-US" sz="2296" dirty="0">
                <a:solidFill>
                  <a:srgbClr val="0000CC"/>
                </a:solidFill>
                <a:latin typeface="+mj-ea"/>
              </a:rPr>
              <a:t>均值、</a:t>
            </a:r>
            <a:r>
              <a:rPr lang="zh-CN" altLang="en-US" sz="2296" dirty="0">
                <a:solidFill>
                  <a:srgbClr val="0000CC"/>
                </a:solidFill>
                <a:latin typeface="+mj-ea"/>
                <a:ea typeface="+mj-ea"/>
              </a:rPr>
              <a:t>中值滤波效果分析</a:t>
            </a:r>
          </a:p>
        </p:txBody>
      </p:sp>
    </p:spTree>
    <p:extLst>
      <p:ext uri="{BB962C8B-B14F-4D97-AF65-F5344CB8AC3E}">
        <p14:creationId xmlns:p14="http://schemas.microsoft.com/office/powerpoint/2010/main" val="2757806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38</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中值滤波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6" name="Text Box 4"/>
          <p:cNvSpPr txBox="1">
            <a:spLocks noChangeArrowheads="1"/>
          </p:cNvSpPr>
          <p:nvPr/>
        </p:nvSpPr>
        <p:spPr bwMode="auto">
          <a:xfrm>
            <a:off x="1963383" y="1967349"/>
            <a:ext cx="8247013" cy="634020"/>
          </a:xfrm>
          <a:prstGeom prst="rect">
            <a:avLst/>
          </a:prstGeom>
          <a:noFill/>
          <a:ln>
            <a:noFill/>
          </a:ln>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indent="-437369" eaLnBrk="1" hangingPunct="1">
              <a:lnSpc>
                <a:spcPct val="115000"/>
              </a:lnSpc>
              <a:spcBef>
                <a:spcPct val="50000"/>
              </a:spcBef>
              <a:buClr>
                <a:srgbClr val="7030A0"/>
              </a:buClr>
              <a:buSzPct val="75000"/>
              <a:buFont typeface="Wingdings" panose="05000000000000000000" pitchFamily="2" charset="2"/>
              <a:buChar char="n"/>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中值滤波邻域窗口越大，图像模糊程度愈大。</a:t>
            </a:r>
          </a:p>
        </p:txBody>
      </p:sp>
      <p:sp>
        <p:nvSpPr>
          <p:cNvPr id="7" name="文本框 6"/>
          <p:cNvSpPr txBox="1"/>
          <p:nvPr/>
        </p:nvSpPr>
        <p:spPr>
          <a:xfrm>
            <a:off x="1963381" y="1237977"/>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6</a:t>
            </a:r>
            <a:r>
              <a:rPr lang="zh-CN" altLang="en-US" sz="2296" dirty="0">
                <a:solidFill>
                  <a:srgbClr val="0000CC"/>
                </a:solidFill>
                <a:latin typeface="+mj-ea"/>
                <a:ea typeface="+mj-ea"/>
              </a:rPr>
              <a:t>）</a:t>
            </a:r>
            <a:r>
              <a:rPr lang="zh-CN" altLang="en-US" sz="2296" dirty="0">
                <a:solidFill>
                  <a:srgbClr val="0000CC"/>
                </a:solidFill>
                <a:latin typeface="+mj-ea"/>
              </a:rPr>
              <a:t>均值、</a:t>
            </a:r>
            <a:r>
              <a:rPr lang="zh-CN" altLang="en-US" sz="2296" dirty="0">
                <a:solidFill>
                  <a:srgbClr val="0000CC"/>
                </a:solidFill>
                <a:latin typeface="+mj-ea"/>
                <a:ea typeface="+mj-ea"/>
              </a:rPr>
              <a:t>中值滤波效果分析</a:t>
            </a:r>
          </a:p>
        </p:txBody>
      </p:sp>
    </p:spTree>
    <p:extLst>
      <p:ext uri="{BB962C8B-B14F-4D97-AF65-F5344CB8AC3E}">
        <p14:creationId xmlns:p14="http://schemas.microsoft.com/office/powerpoint/2010/main" val="41685675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39</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双边滤波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5" name="文本框 4"/>
          <p:cNvSpPr txBox="1"/>
          <p:nvPr/>
        </p:nvSpPr>
        <p:spPr>
          <a:xfrm>
            <a:off x="1940249" y="1821288"/>
            <a:ext cx="8127818" cy="1569660"/>
          </a:xfrm>
          <a:prstGeom prst="rect">
            <a:avLst/>
          </a:prstGeom>
          <a:noFill/>
        </p:spPr>
        <p:txBody>
          <a:bodyPr wrap="square" rtlCol="0">
            <a:spAutoFit/>
          </a:bodyPr>
          <a:lstStyle/>
          <a:p>
            <a:r>
              <a:rPr lang="zh-CN" altLang="zh-CN" sz="3200" dirty="0">
                <a:latin typeface="楷体" panose="02010609060101010101" pitchFamily="49" charset="-122"/>
                <a:ea typeface="楷体" panose="02010609060101010101" pitchFamily="49" charset="-122"/>
              </a:rPr>
              <a:t>“双边”意味着平滑滤波时不仅考虑邻域内像素的空间邻近性，而且要考虑邻域内像素的灰度相似性</a:t>
            </a:r>
            <a:r>
              <a:rPr lang="zh-CN" altLang="en-US" sz="3200" dirty="0">
                <a:latin typeface="楷体" panose="02010609060101010101" pitchFamily="49" charset="-122"/>
                <a:ea typeface="楷体" panose="02010609060101010101" pitchFamily="49" charset="-122"/>
              </a:rPr>
              <a:t>。</a:t>
            </a:r>
          </a:p>
        </p:txBody>
      </p:sp>
      <p:graphicFrame>
        <p:nvGraphicFramePr>
          <p:cNvPr id="7" name="对象 6"/>
          <p:cNvGraphicFramePr>
            <a:graphicFrameLocks noChangeAspect="1"/>
          </p:cNvGraphicFramePr>
          <p:nvPr>
            <p:extLst/>
          </p:nvPr>
        </p:nvGraphicFramePr>
        <p:xfrm>
          <a:off x="2888716" y="3382752"/>
          <a:ext cx="6416594" cy="992152"/>
        </p:xfrm>
        <a:graphic>
          <a:graphicData uri="http://schemas.openxmlformats.org/presentationml/2006/ole">
            <mc:AlternateContent xmlns:mc="http://schemas.openxmlformats.org/markup-compatibility/2006">
              <mc:Choice xmlns:v="urn:schemas-microsoft-com:vml" Requires="v">
                <p:oleObj spid="_x0000_s13342" name="Equation" r:id="rId3" imgW="2908080" imgH="444240" progId="Equation.DSMT4">
                  <p:embed/>
                </p:oleObj>
              </mc:Choice>
              <mc:Fallback>
                <p:oleObj name="Equation" r:id="rId3" imgW="2908080" imgH="444240" progId="Equation.DSMT4">
                  <p:embed/>
                  <p:pic>
                    <p:nvPicPr>
                      <p:cNvPr id="7" name="对象 6"/>
                      <p:cNvPicPr>
                        <a:picLocks noChangeAspect="1" noChangeArrowheads="1"/>
                      </p:cNvPicPr>
                      <p:nvPr/>
                    </p:nvPicPr>
                    <p:blipFill>
                      <a:blip r:embed="rId4"/>
                      <a:srcRect/>
                      <a:stretch>
                        <a:fillRect/>
                      </a:stretch>
                    </p:blipFill>
                    <p:spPr bwMode="auto">
                      <a:xfrm>
                        <a:off x="2888716" y="3382752"/>
                        <a:ext cx="6416594" cy="992152"/>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nvPr>
        </p:nvGraphicFramePr>
        <p:xfrm>
          <a:off x="2969707" y="4391103"/>
          <a:ext cx="4918242" cy="903061"/>
        </p:xfrm>
        <a:graphic>
          <a:graphicData uri="http://schemas.openxmlformats.org/presentationml/2006/ole">
            <mc:AlternateContent xmlns:mc="http://schemas.openxmlformats.org/markup-compatibility/2006">
              <mc:Choice xmlns:v="urn:schemas-microsoft-com:vml" Requires="v">
                <p:oleObj spid="_x0000_s13343" name="Equation" r:id="rId5" imgW="2197080" imgH="393480" progId="Equation.DSMT4">
                  <p:embed/>
                </p:oleObj>
              </mc:Choice>
              <mc:Fallback>
                <p:oleObj name="Equation" r:id="rId5" imgW="2197080" imgH="393480" progId="Equation.DSMT4">
                  <p:embed/>
                  <p:pic>
                    <p:nvPicPr>
                      <p:cNvPr id="9" name="对象 8"/>
                      <p:cNvPicPr>
                        <a:picLocks noChangeAspect="1" noChangeArrowheads="1"/>
                      </p:cNvPicPr>
                      <p:nvPr/>
                    </p:nvPicPr>
                    <p:blipFill>
                      <a:blip r:embed="rId6"/>
                      <a:srcRect/>
                      <a:stretch>
                        <a:fillRect/>
                      </a:stretch>
                    </p:blipFill>
                    <p:spPr bwMode="auto">
                      <a:xfrm>
                        <a:off x="2969707" y="4391103"/>
                        <a:ext cx="4918242" cy="903061"/>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nvPr>
        </p:nvGraphicFramePr>
        <p:xfrm>
          <a:off x="2119292" y="5324537"/>
          <a:ext cx="3334847" cy="1056946"/>
        </p:xfrm>
        <a:graphic>
          <a:graphicData uri="http://schemas.openxmlformats.org/presentationml/2006/ole">
            <mc:AlternateContent xmlns:mc="http://schemas.openxmlformats.org/markup-compatibility/2006">
              <mc:Choice xmlns:v="urn:schemas-microsoft-com:vml" Requires="v">
                <p:oleObj spid="_x0000_s13344" name="Equation" r:id="rId7" imgW="1447560" imgH="457200" progId="Equation.DSMT4">
                  <p:embed/>
                </p:oleObj>
              </mc:Choice>
              <mc:Fallback>
                <p:oleObj name="Equation" r:id="rId7" imgW="1447560" imgH="457200" progId="Equation.DSMT4">
                  <p:embed/>
                  <p:pic>
                    <p:nvPicPr>
                      <p:cNvPr id="11" name="对象 10"/>
                      <p:cNvPicPr>
                        <a:picLocks noChangeAspect="1" noChangeArrowheads="1"/>
                      </p:cNvPicPr>
                      <p:nvPr/>
                    </p:nvPicPr>
                    <p:blipFill>
                      <a:blip r:embed="rId8"/>
                      <a:srcRect/>
                      <a:stretch>
                        <a:fillRect/>
                      </a:stretch>
                    </p:blipFill>
                    <p:spPr bwMode="auto">
                      <a:xfrm>
                        <a:off x="2119292" y="5324537"/>
                        <a:ext cx="3334847" cy="1056946"/>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5867199" y="5249618"/>
          <a:ext cx="3843072" cy="1233104"/>
        </p:xfrm>
        <a:graphic>
          <a:graphicData uri="http://schemas.openxmlformats.org/presentationml/2006/ole">
            <mc:AlternateContent xmlns:mc="http://schemas.openxmlformats.org/markup-compatibility/2006">
              <mc:Choice xmlns:v="urn:schemas-microsoft-com:vml" Requires="v">
                <p:oleObj spid="_x0000_s13345" name="Equation" r:id="rId9" imgW="1574640" imgH="507960" progId="Equation.DSMT4">
                  <p:embed/>
                </p:oleObj>
              </mc:Choice>
              <mc:Fallback>
                <p:oleObj name="Equation" r:id="rId9" imgW="1574640" imgH="507960" progId="Equation.DSMT4">
                  <p:embed/>
                  <p:pic>
                    <p:nvPicPr>
                      <p:cNvPr id="13" name="对象 12"/>
                      <p:cNvPicPr>
                        <a:picLocks noChangeAspect="1" noChangeArrowheads="1"/>
                      </p:cNvPicPr>
                      <p:nvPr/>
                    </p:nvPicPr>
                    <p:blipFill>
                      <a:blip r:embed="rId10"/>
                      <a:srcRect/>
                      <a:stretch>
                        <a:fillRect/>
                      </a:stretch>
                    </p:blipFill>
                    <p:spPr bwMode="auto">
                      <a:xfrm>
                        <a:off x="5867199" y="5249618"/>
                        <a:ext cx="3843072" cy="1233104"/>
                      </a:xfrm>
                      <a:prstGeom prst="rect">
                        <a:avLst/>
                      </a:prstGeom>
                      <a:noFill/>
                    </p:spPr>
                  </p:pic>
                </p:oleObj>
              </mc:Fallback>
            </mc:AlternateContent>
          </a:graphicData>
        </a:graphic>
      </p:graphicFrame>
      <p:sp>
        <p:nvSpPr>
          <p:cNvPr id="10" name="文本框 9"/>
          <p:cNvSpPr txBox="1"/>
          <p:nvPr/>
        </p:nvSpPr>
        <p:spPr>
          <a:xfrm>
            <a:off x="1963381" y="1237977"/>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a:t>
            </a:r>
            <a:r>
              <a:rPr lang="zh-CN" altLang="en-US" sz="2296" dirty="0">
                <a:solidFill>
                  <a:srgbClr val="0000CC"/>
                </a:solidFill>
                <a:latin typeface="+mj-ea"/>
              </a:rPr>
              <a:t>原理</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3427056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47339" y="622166"/>
            <a:ext cx="8850843" cy="584775"/>
          </a:xfrm>
          <a:prstGeom prst="rect">
            <a:avLst/>
          </a:prstGeom>
        </p:spPr>
        <p:txBody>
          <a:bodyPr wrap="square">
            <a:spAutoFit/>
          </a:bodyPr>
          <a:lstStyle/>
          <a:p>
            <a:pPr marL="342900" indent="-342900">
              <a:buClr>
                <a:srgbClr val="7030A0"/>
              </a:buClr>
              <a:buSzPct val="75000"/>
              <a:buFont typeface="Wingdings" panose="05000000000000000000" pitchFamily="2" charset="2"/>
              <a:buChar char="n"/>
            </a:pPr>
            <a:r>
              <a:rPr lang="zh-CN" altLang="en-US" sz="3200" dirty="0" smtClean="0">
                <a:ea typeface="楷体" panose="02010609060101010101" pitchFamily="49" charset="-122"/>
                <a:cs typeface="Times New Roman" panose="02020603050405020304" pitchFamily="18" charset="0"/>
              </a:rPr>
              <a:t>噪声通常以二维函数</a:t>
            </a:r>
            <a:r>
              <a:rPr lang="en-US" altLang="zh-CN" sz="3200" i="1" dirty="0" smtClean="0">
                <a:ea typeface="楷体" panose="02010609060101010101" pitchFamily="49" charset="-122"/>
                <a:cs typeface="Times New Roman" panose="02020603050405020304" pitchFamily="18" charset="0"/>
              </a:rPr>
              <a:t>n</a:t>
            </a:r>
            <a:r>
              <a:rPr lang="en-US" altLang="zh-CN" sz="3200" dirty="0" smtClean="0">
                <a:ea typeface="楷体" panose="02010609060101010101" pitchFamily="49" charset="-122"/>
                <a:cs typeface="Times New Roman" panose="02020603050405020304" pitchFamily="18" charset="0"/>
              </a:rPr>
              <a:t>(</a:t>
            </a:r>
            <a:r>
              <a:rPr lang="en-US" altLang="zh-CN" sz="3200" i="1" dirty="0" smtClean="0">
                <a:ea typeface="楷体" panose="02010609060101010101" pitchFamily="49" charset="-122"/>
                <a:cs typeface="Times New Roman" panose="02020603050405020304" pitchFamily="18" charset="0"/>
              </a:rPr>
              <a:t>x</a:t>
            </a:r>
            <a:r>
              <a:rPr lang="en-US" altLang="zh-CN" sz="3200" dirty="0" smtClean="0">
                <a:ea typeface="楷体" panose="02010609060101010101" pitchFamily="49" charset="-122"/>
                <a:cs typeface="Times New Roman" panose="02020603050405020304" pitchFamily="18" charset="0"/>
              </a:rPr>
              <a:t>, </a:t>
            </a:r>
            <a:r>
              <a:rPr lang="en-US" altLang="zh-CN" sz="3200" i="1" dirty="0" smtClean="0">
                <a:ea typeface="楷体" panose="02010609060101010101" pitchFamily="49" charset="-122"/>
                <a:cs typeface="Times New Roman" panose="02020603050405020304" pitchFamily="18" charset="0"/>
              </a:rPr>
              <a:t>y</a:t>
            </a:r>
            <a:r>
              <a:rPr lang="en-US" altLang="zh-CN" sz="3200" dirty="0" smtClean="0">
                <a:ea typeface="楷体" panose="02010609060101010101" pitchFamily="49" charset="-122"/>
                <a:cs typeface="Times New Roman" panose="02020603050405020304" pitchFamily="18" charset="0"/>
              </a:rPr>
              <a:t>)</a:t>
            </a:r>
            <a:r>
              <a:rPr lang="zh-CN" altLang="en-US" sz="3200" dirty="0" smtClean="0">
                <a:ea typeface="楷体" panose="02010609060101010101" pitchFamily="49" charset="-122"/>
                <a:cs typeface="Times New Roman" panose="02020603050405020304" pitchFamily="18" charset="0"/>
              </a:rPr>
              <a:t> </a:t>
            </a:r>
            <a:r>
              <a:rPr lang="zh-CN" altLang="en-US" sz="3200" dirty="0">
                <a:ea typeface="楷体" panose="02010609060101010101" pitchFamily="49" charset="-122"/>
                <a:cs typeface="Times New Roman" panose="02020603050405020304" pitchFamily="18" charset="0"/>
              </a:rPr>
              <a:t>来表示。</a:t>
            </a:r>
          </a:p>
        </p:txBody>
      </p:sp>
      <p:sp>
        <p:nvSpPr>
          <p:cNvPr id="5" name="Text Box 4"/>
          <p:cNvSpPr txBox="1">
            <a:spLocks noChangeArrowheads="1"/>
          </p:cNvSpPr>
          <p:nvPr/>
        </p:nvSpPr>
        <p:spPr bwMode="auto">
          <a:xfrm>
            <a:off x="1017443" y="1592118"/>
            <a:ext cx="5935663" cy="110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89" tIns="35844" rIns="71689" bIns="35844">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2400" dirty="0" smtClean="0">
                <a:ea typeface="黑体" panose="02010609060101010101" pitchFamily="49" charset="-122"/>
                <a:cs typeface="Times New Roman" panose="02020603050405020304" pitchFamily="18" charset="0"/>
              </a:rPr>
              <a:t>6.1.1 </a:t>
            </a:r>
            <a:r>
              <a:rPr lang="zh-CN" altLang="en-US" sz="2400" dirty="0" smtClean="0">
                <a:ea typeface="黑体" panose="02010609060101010101" pitchFamily="49" charset="-122"/>
                <a:cs typeface="Times New Roman" panose="02020603050405020304" pitchFamily="18" charset="0"/>
              </a:rPr>
              <a:t>图像噪声</a:t>
            </a:r>
            <a:r>
              <a:rPr lang="zh-CN" altLang="en-US" sz="2400" dirty="0">
                <a:ea typeface="黑体" panose="02010609060101010101" pitchFamily="49" charset="-122"/>
                <a:cs typeface="Times New Roman" panose="02020603050405020304" pitchFamily="18" charset="0"/>
              </a:rPr>
              <a:t>的</a:t>
            </a:r>
            <a:r>
              <a:rPr lang="zh-CN" altLang="en-US" sz="2400" dirty="0" smtClean="0">
                <a:ea typeface="黑体" panose="02010609060101010101" pitchFamily="49" charset="-122"/>
                <a:cs typeface="Times New Roman" panose="02020603050405020304" pitchFamily="18" charset="0"/>
              </a:rPr>
              <a:t>分类</a:t>
            </a:r>
            <a:endParaRPr lang="en-US" altLang="zh-CN" sz="2400"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2400" dirty="0" smtClean="0">
                <a:ea typeface="黑体" panose="02010609060101010101" pitchFamily="49" charset="-122"/>
                <a:cs typeface="Times New Roman" panose="02020603050405020304" pitchFamily="18" charset="0"/>
              </a:rPr>
              <a:t>6.1.2 </a:t>
            </a:r>
            <a:r>
              <a:rPr lang="zh-CN" altLang="en-US" sz="2400" dirty="0" smtClean="0">
                <a:ea typeface="黑体" panose="02010609060101010101" pitchFamily="49" charset="-122"/>
                <a:cs typeface="Times New Roman" panose="02020603050405020304" pitchFamily="18" charset="0"/>
              </a:rPr>
              <a:t>图像噪声的数学模型</a:t>
            </a:r>
            <a:endParaRPr lang="en-US" altLang="zh-CN" sz="2400" dirty="0">
              <a:ea typeface="黑体" panose="02010609060101010101" pitchFamily="49" charset="-122"/>
              <a:cs typeface="Times New Roman" panose="02020603050405020304" pitchFamily="18" charset="0"/>
            </a:endParaRPr>
          </a:p>
        </p:txBody>
      </p:sp>
      <p:sp>
        <p:nvSpPr>
          <p:cNvPr id="6" name="文本框 5"/>
          <p:cNvSpPr txBox="1"/>
          <p:nvPr/>
        </p:nvSpPr>
        <p:spPr>
          <a:xfrm>
            <a:off x="907068" y="3218440"/>
            <a:ext cx="9317587" cy="3067506"/>
          </a:xfrm>
          <a:prstGeom prst="rect">
            <a:avLst/>
          </a:prstGeom>
          <a:noFill/>
        </p:spPr>
        <p:txBody>
          <a:bodyPr wrap="square" rtlCol="0">
            <a:spAutoFit/>
          </a:bodyPr>
          <a:lstStyle/>
          <a:p>
            <a:pPr marL="342900" indent="-342900">
              <a:spcBef>
                <a:spcPts val="500"/>
              </a:spcBef>
              <a:spcAft>
                <a:spcPts val="500"/>
              </a:spcAft>
              <a:buClr>
                <a:srgbClr val="7030A0"/>
              </a:buClr>
              <a:buSzPct val="75000"/>
              <a:buFont typeface="Wingdings" panose="05000000000000000000" pitchFamily="2" charset="2"/>
              <a:buChar char="n"/>
            </a:pPr>
            <a:r>
              <a:rPr lang="zh-CN" altLang="zh-CN" sz="3200" dirty="0">
                <a:latin typeface="楷体" panose="02010609060101010101" pitchFamily="49" charset="-122"/>
                <a:ea typeface="楷体" panose="02010609060101010101" pitchFamily="49" charset="-122"/>
              </a:rPr>
              <a:t>图像噪声主要可能</a:t>
            </a:r>
            <a:r>
              <a:rPr lang="zh-CN" altLang="zh-CN" sz="3200" dirty="0" smtClean="0">
                <a:latin typeface="楷体" panose="02010609060101010101" pitchFamily="49" charset="-122"/>
                <a:ea typeface="楷体" panose="02010609060101010101" pitchFamily="49" charset="-122"/>
              </a:rPr>
              <a:t>来源</a:t>
            </a:r>
            <a:endParaRPr lang="en-US" altLang="zh-CN" sz="3200" dirty="0" smtClean="0">
              <a:latin typeface="楷体" panose="02010609060101010101" pitchFamily="49" charset="-122"/>
              <a:ea typeface="楷体" panose="02010609060101010101" pitchFamily="49" charset="-122"/>
            </a:endParaRPr>
          </a:p>
          <a:p>
            <a:pPr marL="702000" indent="-342900">
              <a:spcBef>
                <a:spcPts val="500"/>
              </a:spcBef>
              <a:spcAft>
                <a:spcPts val="500"/>
              </a:spcAft>
              <a:buClr>
                <a:srgbClr val="7030A0"/>
              </a:buClr>
              <a:buSzPct val="75000"/>
              <a:buFont typeface="Wingdings" panose="05000000000000000000" pitchFamily="2" charset="2"/>
              <a:buChar char="p"/>
            </a:pPr>
            <a:r>
              <a:rPr lang="zh-CN" altLang="zh-CN" sz="3200" dirty="0" smtClean="0">
                <a:latin typeface="楷体" panose="02010609060101010101" pitchFamily="49" charset="-122"/>
                <a:ea typeface="楷体" panose="02010609060101010101" pitchFamily="49" charset="-122"/>
              </a:rPr>
              <a:t>光电传感器</a:t>
            </a:r>
            <a:r>
              <a:rPr lang="zh-CN" altLang="zh-CN" sz="3200" dirty="0">
                <a:latin typeface="楷体" panose="02010609060101010101" pitchFamily="49" charset="-122"/>
                <a:ea typeface="楷体" panose="02010609060101010101" pitchFamily="49" charset="-122"/>
              </a:rPr>
              <a:t>噪声</a:t>
            </a:r>
            <a:r>
              <a:rPr lang="zh-CN" altLang="zh-CN" sz="3200" dirty="0" smtClean="0">
                <a:latin typeface="楷体" panose="02010609060101010101" pitchFamily="49" charset="-122"/>
                <a:ea typeface="楷体" panose="02010609060101010101" pitchFamily="49" charset="-122"/>
              </a:rPr>
              <a:t>；</a:t>
            </a:r>
            <a:endParaRPr lang="en-US" altLang="zh-CN" sz="3200" dirty="0" smtClean="0">
              <a:latin typeface="楷体" panose="02010609060101010101" pitchFamily="49" charset="-122"/>
              <a:ea typeface="楷体" panose="02010609060101010101" pitchFamily="49" charset="-122"/>
            </a:endParaRPr>
          </a:p>
          <a:p>
            <a:pPr marL="702000" indent="-342900">
              <a:spcBef>
                <a:spcPts val="500"/>
              </a:spcBef>
              <a:spcAft>
                <a:spcPts val="500"/>
              </a:spcAft>
              <a:buClr>
                <a:srgbClr val="7030A0"/>
              </a:buClr>
              <a:buSzPct val="75000"/>
              <a:buFont typeface="Wingdings" panose="05000000000000000000" pitchFamily="2" charset="2"/>
              <a:buChar char="p"/>
            </a:pPr>
            <a:r>
              <a:rPr lang="zh-CN" altLang="zh-CN" sz="3200" dirty="0" smtClean="0">
                <a:latin typeface="楷体" panose="02010609060101010101" pitchFamily="49" charset="-122"/>
                <a:ea typeface="楷体" panose="02010609060101010101" pitchFamily="49" charset="-122"/>
              </a:rPr>
              <a:t>大气层</a:t>
            </a:r>
            <a:r>
              <a:rPr lang="zh-CN" altLang="zh-CN" sz="3200" dirty="0">
                <a:latin typeface="楷体" panose="02010609060101010101" pitchFamily="49" charset="-122"/>
                <a:ea typeface="楷体" panose="02010609060101010101" pitchFamily="49" charset="-122"/>
              </a:rPr>
              <a:t>电磁暴、闪电等引起的强脉冲干扰</a:t>
            </a:r>
            <a:r>
              <a:rPr lang="zh-CN" altLang="zh-CN" sz="3200" dirty="0" smtClean="0">
                <a:latin typeface="楷体" panose="02010609060101010101" pitchFamily="49" charset="-122"/>
                <a:ea typeface="楷体" panose="02010609060101010101" pitchFamily="49" charset="-122"/>
              </a:rPr>
              <a:t>；</a:t>
            </a:r>
            <a:endParaRPr lang="en-US" altLang="zh-CN" sz="3200" dirty="0" smtClean="0">
              <a:latin typeface="楷体" panose="02010609060101010101" pitchFamily="49" charset="-122"/>
              <a:ea typeface="楷体" panose="02010609060101010101" pitchFamily="49" charset="-122"/>
            </a:endParaRPr>
          </a:p>
          <a:p>
            <a:pPr marL="702000" indent="-342900">
              <a:spcBef>
                <a:spcPts val="500"/>
              </a:spcBef>
              <a:spcAft>
                <a:spcPts val="500"/>
              </a:spcAft>
              <a:buClr>
                <a:srgbClr val="7030A0"/>
              </a:buClr>
              <a:buSzPct val="75000"/>
              <a:buFont typeface="Wingdings" panose="05000000000000000000" pitchFamily="2" charset="2"/>
              <a:buChar char="p"/>
            </a:pPr>
            <a:r>
              <a:rPr lang="zh-CN" altLang="zh-CN" sz="3200" dirty="0" smtClean="0">
                <a:latin typeface="楷体" panose="02010609060101010101" pitchFamily="49" charset="-122"/>
                <a:ea typeface="楷体" panose="02010609060101010101" pitchFamily="49" charset="-122"/>
              </a:rPr>
              <a:t>相片</a:t>
            </a:r>
            <a:r>
              <a:rPr lang="zh-CN" altLang="zh-CN" sz="3200" dirty="0">
                <a:latin typeface="楷体" panose="02010609060101010101" pitchFamily="49" charset="-122"/>
                <a:ea typeface="楷体" panose="02010609060101010101" pitchFamily="49" charset="-122"/>
              </a:rPr>
              <a:t>颗粒</a:t>
            </a:r>
            <a:r>
              <a:rPr lang="zh-CN" altLang="zh-CN" sz="3200" dirty="0" smtClean="0">
                <a:latin typeface="楷体" panose="02010609060101010101" pitchFamily="49" charset="-122"/>
                <a:ea typeface="楷体" panose="02010609060101010101" pitchFamily="49" charset="-122"/>
              </a:rPr>
              <a:t>噪声</a:t>
            </a:r>
            <a:r>
              <a:rPr lang="zh-CN" altLang="en-US" sz="3200" dirty="0" smtClean="0">
                <a:latin typeface="楷体" panose="02010609060101010101" pitchFamily="49" charset="-122"/>
                <a:ea typeface="楷体" panose="02010609060101010101" pitchFamily="49" charset="-122"/>
              </a:rPr>
              <a:t>；</a:t>
            </a:r>
            <a:endParaRPr lang="en-US" altLang="zh-CN" sz="3200" dirty="0" smtClean="0">
              <a:latin typeface="楷体" panose="02010609060101010101" pitchFamily="49" charset="-122"/>
              <a:ea typeface="楷体" panose="02010609060101010101" pitchFamily="49" charset="-122"/>
            </a:endParaRPr>
          </a:p>
          <a:p>
            <a:pPr marL="702000" indent="-342900">
              <a:spcBef>
                <a:spcPts val="500"/>
              </a:spcBef>
              <a:spcAft>
                <a:spcPts val="500"/>
              </a:spcAft>
              <a:buClr>
                <a:srgbClr val="7030A0"/>
              </a:buClr>
              <a:buSzPct val="75000"/>
              <a:buFont typeface="Wingdings" panose="05000000000000000000" pitchFamily="2" charset="2"/>
              <a:buChar char="p"/>
            </a:pPr>
            <a:r>
              <a:rPr lang="zh-CN" altLang="zh-CN" sz="3200" dirty="0" smtClean="0">
                <a:latin typeface="楷体" panose="02010609060101010101" pitchFamily="49" charset="-122"/>
                <a:ea typeface="楷体" panose="02010609060101010101" pitchFamily="49" charset="-122"/>
              </a:rPr>
              <a:t>信道</a:t>
            </a:r>
            <a:r>
              <a:rPr lang="zh-CN" altLang="zh-CN" sz="3200" dirty="0">
                <a:latin typeface="楷体" panose="02010609060101010101" pitchFamily="49" charset="-122"/>
                <a:ea typeface="楷体" panose="02010609060101010101" pitchFamily="49" charset="-122"/>
              </a:rPr>
              <a:t>传输误差引起的噪声等。</a:t>
            </a: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24092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40</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双边滤波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
        <p:nvSpPr>
          <p:cNvPr id="6" name="文本框 5"/>
          <p:cNvSpPr txBox="1"/>
          <p:nvPr/>
        </p:nvSpPr>
        <p:spPr>
          <a:xfrm>
            <a:off x="2192643" y="1967349"/>
            <a:ext cx="7898557" cy="3996350"/>
          </a:xfrm>
          <a:prstGeom prst="rect">
            <a:avLst/>
          </a:prstGeom>
          <a:noFill/>
        </p:spPr>
        <p:txBody>
          <a:bodyPr wrap="square" rtlCol="0">
            <a:spAutoFit/>
          </a:bodyPr>
          <a:lstStyle/>
          <a:p>
            <a:pPr marL="437369" indent="-437369">
              <a:spcBef>
                <a:spcPts val="383"/>
              </a:spcBef>
              <a:buClr>
                <a:srgbClr val="7030A0"/>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程序</a:t>
            </a:r>
          </a:p>
          <a:p>
            <a:pPr>
              <a:spcBef>
                <a:spcPts val="383"/>
              </a:spcBef>
            </a:pPr>
            <a:r>
              <a:rPr lang="en-US" altLang="zh-CN" sz="2551" dirty="0">
                <a:ea typeface="楷体" panose="02010609060101010101" pitchFamily="49" charset="-122"/>
                <a:cs typeface="Times New Roman" panose="02020603050405020304" pitchFamily="18" charset="0"/>
              </a:rPr>
              <a:t>    Image=im2double(</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('girl.bmp'));  </a:t>
            </a:r>
            <a:endParaRPr lang="zh-CN" altLang="zh-CN" sz="2551" dirty="0">
              <a:ea typeface="楷体" panose="02010609060101010101" pitchFamily="49" charset="-122"/>
              <a:cs typeface="Times New Roman" panose="02020603050405020304" pitchFamily="18" charset="0"/>
            </a:endParaRPr>
          </a:p>
          <a:p>
            <a:pPr>
              <a:spcBef>
                <a:spcPts val="383"/>
              </a:spcBef>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NoiseI</a:t>
            </a:r>
            <a:r>
              <a:rPr lang="en-US" altLang="zh-CN" sz="2551" dirty="0">
                <a:ea typeface="楷体" panose="02010609060101010101" pitchFamily="49" charset="-122"/>
                <a:cs typeface="Times New Roman" panose="02020603050405020304" pitchFamily="18" charset="0"/>
              </a:rPr>
              <a:t>= Image+0.05*</a:t>
            </a:r>
            <a:r>
              <a:rPr lang="en-US" altLang="zh-CN" sz="2551" dirty="0" err="1">
                <a:ea typeface="楷体" panose="02010609060101010101" pitchFamily="49" charset="-122"/>
                <a:cs typeface="Times New Roman" panose="02020603050405020304" pitchFamily="18" charset="0"/>
              </a:rPr>
              <a:t>randn</a:t>
            </a:r>
            <a:r>
              <a:rPr lang="en-US" altLang="zh-CN" sz="2551" dirty="0">
                <a:ea typeface="楷体" panose="02010609060101010101" pitchFamily="49" charset="-122"/>
                <a:cs typeface="Times New Roman" panose="02020603050405020304" pitchFamily="18" charset="0"/>
              </a:rPr>
              <a:t>(size(Image)); </a:t>
            </a:r>
            <a:endParaRPr lang="zh-CN" altLang="zh-CN" sz="2551" dirty="0">
              <a:ea typeface="楷体" panose="02010609060101010101" pitchFamily="49" charset="-122"/>
              <a:cs typeface="Times New Roman" panose="02020603050405020304" pitchFamily="18" charset="0"/>
            </a:endParaRPr>
          </a:p>
          <a:p>
            <a:pPr>
              <a:spcBef>
                <a:spcPts val="383"/>
              </a:spcBef>
            </a:pPr>
            <a:r>
              <a:rPr lang="en-US" altLang="zh-CN" sz="2551" dirty="0">
                <a:ea typeface="楷体" panose="02010609060101010101" pitchFamily="49" charset="-122"/>
                <a:cs typeface="Times New Roman" panose="02020603050405020304" pitchFamily="18" charset="0"/>
              </a:rPr>
              <a:t>    w=15;   </a:t>
            </a:r>
            <a:r>
              <a:rPr lang="en-US" altLang="zh-CN" sz="2551" dirty="0" err="1">
                <a:ea typeface="楷体" panose="02010609060101010101" pitchFamily="49" charset="-122"/>
                <a:cs typeface="Times New Roman" panose="02020603050405020304" pitchFamily="18" charset="0"/>
              </a:rPr>
              <a:t>sigma_s</a:t>
            </a:r>
            <a:r>
              <a:rPr lang="en-US" altLang="zh-CN" sz="2551" dirty="0">
                <a:ea typeface="楷体" panose="02010609060101010101" pitchFamily="49" charset="-122"/>
                <a:cs typeface="Times New Roman" panose="02020603050405020304" pitchFamily="18" charset="0"/>
              </a:rPr>
              <a:t>=6;  </a:t>
            </a:r>
            <a:r>
              <a:rPr lang="en-US" altLang="zh-CN" sz="2551" dirty="0" err="1">
                <a:ea typeface="楷体" panose="02010609060101010101" pitchFamily="49" charset="-122"/>
                <a:cs typeface="Times New Roman" panose="02020603050405020304" pitchFamily="18" charset="0"/>
              </a:rPr>
              <a:t>sigma_r</a:t>
            </a:r>
            <a:r>
              <a:rPr lang="en-US" altLang="zh-CN" sz="2551" dirty="0">
                <a:ea typeface="楷体" panose="02010609060101010101" pitchFamily="49" charset="-122"/>
                <a:cs typeface="Times New Roman" panose="02020603050405020304" pitchFamily="18" charset="0"/>
              </a:rPr>
              <a:t>=0.1</a:t>
            </a:r>
          </a:p>
          <a:p>
            <a:pPr>
              <a:spcBef>
                <a:spcPts val="383"/>
              </a:spcBef>
            </a:pPr>
            <a:r>
              <a:rPr lang="en-US" altLang="zh-CN" sz="2551" dirty="0">
                <a:ea typeface="楷体" panose="02010609060101010101" pitchFamily="49" charset="-122"/>
                <a:cs typeface="Times New Roman" panose="02020603050405020304" pitchFamily="18" charset="0"/>
              </a:rPr>
              <a:t>    [X,Y] = </a:t>
            </a:r>
            <a:r>
              <a:rPr lang="en-US" altLang="zh-CN" sz="2551" dirty="0" err="1">
                <a:ea typeface="楷体" panose="02010609060101010101" pitchFamily="49" charset="-122"/>
                <a:cs typeface="Times New Roman" panose="02020603050405020304" pitchFamily="18" charset="0"/>
              </a:rPr>
              <a:t>meshgrid</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w:w</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w:w</a:t>
            </a:r>
            <a:r>
              <a:rPr lang="en-US" altLang="zh-CN" sz="2551" dirty="0">
                <a:ea typeface="楷体" panose="02010609060101010101" pitchFamily="49" charset="-122"/>
                <a:cs typeface="Times New Roman" panose="02020603050405020304" pitchFamily="18" charset="0"/>
              </a:rPr>
              <a:t>); </a:t>
            </a:r>
            <a:endParaRPr lang="zh-CN" altLang="zh-CN" sz="2551" dirty="0">
              <a:ea typeface="楷体" panose="02010609060101010101" pitchFamily="49" charset="-122"/>
              <a:cs typeface="Times New Roman" panose="02020603050405020304" pitchFamily="18" charset="0"/>
            </a:endParaRPr>
          </a:p>
          <a:p>
            <a:pPr>
              <a:spcBef>
                <a:spcPts val="383"/>
              </a:spcBef>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Gs</a:t>
            </a:r>
            <a:r>
              <a:rPr lang="en-US" altLang="zh-CN" sz="2551" dirty="0">
                <a:ea typeface="楷体" panose="02010609060101010101" pitchFamily="49" charset="-122"/>
                <a:cs typeface="Times New Roman" panose="02020603050405020304" pitchFamily="18" charset="0"/>
              </a:rPr>
              <a:t> = </a:t>
            </a:r>
            <a:r>
              <a:rPr lang="en-US" altLang="zh-CN" sz="2551" dirty="0" err="1">
                <a:ea typeface="楷体" panose="02010609060101010101" pitchFamily="49" charset="-122"/>
                <a:cs typeface="Times New Roman" panose="02020603050405020304" pitchFamily="18" charset="0"/>
              </a:rPr>
              <a:t>exp</a:t>
            </a:r>
            <a:r>
              <a:rPr lang="en-US" altLang="zh-CN" sz="2551" dirty="0">
                <a:ea typeface="楷体" panose="02010609060101010101" pitchFamily="49" charset="-122"/>
                <a:cs typeface="Times New Roman" panose="02020603050405020304" pitchFamily="18" charset="0"/>
              </a:rPr>
              <a:t>(-(X.^2+Y.^2)/(2*sigma_s^2));                      </a:t>
            </a:r>
          </a:p>
          <a:p>
            <a:pPr>
              <a:spcBef>
                <a:spcPts val="383"/>
              </a:spcBef>
            </a:pPr>
            <a:r>
              <a:rPr lang="en-US" altLang="zh-CN" sz="2551" dirty="0">
                <a:ea typeface="楷体" panose="02010609060101010101" pitchFamily="49" charset="-122"/>
                <a:cs typeface="Times New Roman" panose="02020603050405020304" pitchFamily="18" charset="0"/>
              </a:rPr>
              <a:t>    %</a:t>
            </a:r>
            <a:r>
              <a:rPr lang="zh-CN" altLang="zh-CN" sz="2551" dirty="0">
                <a:ea typeface="楷体" panose="02010609060101010101" pitchFamily="49" charset="-122"/>
                <a:cs typeface="Times New Roman" panose="02020603050405020304" pitchFamily="18" charset="0"/>
              </a:rPr>
              <a:t>计算邻域内的空间权值</a:t>
            </a:r>
          </a:p>
          <a:p>
            <a:pPr>
              <a:spcBef>
                <a:spcPts val="383"/>
              </a:spcBef>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hm,wn</a:t>
            </a:r>
            <a:r>
              <a:rPr lang="en-US" altLang="zh-CN" sz="2551" dirty="0">
                <a:ea typeface="楷体" panose="02010609060101010101" pitchFamily="49" charset="-122"/>
                <a:cs typeface="Times New Roman" panose="02020603050405020304" pitchFamily="18" charset="0"/>
              </a:rPr>
              <a:t>] = size(</a:t>
            </a:r>
            <a:r>
              <a:rPr lang="en-US" altLang="zh-CN" sz="2551" dirty="0" err="1">
                <a:ea typeface="楷体" panose="02010609060101010101" pitchFamily="49" charset="-122"/>
                <a:cs typeface="Times New Roman" panose="02020603050405020304" pitchFamily="18" charset="0"/>
              </a:rPr>
              <a:t>NoiseI</a:t>
            </a:r>
            <a:r>
              <a:rPr lang="en-US" altLang="zh-CN" sz="2551" dirty="0">
                <a:ea typeface="楷体" panose="02010609060101010101" pitchFamily="49" charset="-122"/>
                <a:cs typeface="Times New Roman" panose="02020603050405020304" pitchFamily="18" charset="0"/>
              </a:rPr>
              <a:t>);   </a:t>
            </a:r>
          </a:p>
          <a:p>
            <a:pPr>
              <a:spcBef>
                <a:spcPts val="383"/>
              </a:spcBef>
            </a:pPr>
            <a:r>
              <a:rPr lang="en-US" altLang="zh-CN" sz="2551" dirty="0">
                <a:ea typeface="楷体" panose="02010609060101010101" pitchFamily="49" charset="-122"/>
                <a:cs typeface="Times New Roman" panose="02020603050405020304" pitchFamily="18" charset="0"/>
              </a:rPr>
              <a:t>    result=zeros(</a:t>
            </a:r>
            <a:r>
              <a:rPr lang="en-US" altLang="zh-CN" sz="2551" dirty="0" err="1">
                <a:ea typeface="楷体" panose="02010609060101010101" pitchFamily="49" charset="-122"/>
                <a:cs typeface="Times New Roman" panose="02020603050405020304" pitchFamily="18" charset="0"/>
              </a:rPr>
              <a:t>hm,wn</a:t>
            </a:r>
            <a:r>
              <a:rPr lang="en-US" altLang="zh-CN" sz="2551" dirty="0">
                <a:ea typeface="楷体" panose="02010609060101010101" pitchFamily="49" charset="-122"/>
                <a:cs typeface="Times New Roman" panose="02020603050405020304" pitchFamily="18" charset="0"/>
              </a:rPr>
              <a:t>); </a:t>
            </a:r>
            <a:endParaRPr lang="zh-CN" altLang="zh-CN" sz="2551" dirty="0">
              <a:ea typeface="楷体" panose="02010609060101010101" pitchFamily="49" charset="-122"/>
              <a:cs typeface="Times New Roman" panose="02020603050405020304" pitchFamily="18" charset="0"/>
            </a:endParaRPr>
          </a:p>
        </p:txBody>
      </p:sp>
      <p:sp>
        <p:nvSpPr>
          <p:cNvPr id="7" name="文本框 6"/>
          <p:cNvSpPr txBox="1"/>
          <p:nvPr/>
        </p:nvSpPr>
        <p:spPr>
          <a:xfrm>
            <a:off x="1963381" y="1237977"/>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2</a:t>
            </a:r>
            <a:r>
              <a:rPr lang="zh-CN" altLang="en-US" sz="2296" dirty="0">
                <a:solidFill>
                  <a:srgbClr val="0000CC"/>
                </a:solidFill>
                <a:latin typeface="+mj-ea"/>
                <a:ea typeface="+mj-ea"/>
              </a:rPr>
              <a:t>）</a:t>
            </a:r>
            <a:r>
              <a:rPr lang="zh-CN" altLang="en-US" sz="2296" dirty="0">
                <a:solidFill>
                  <a:srgbClr val="0000CC"/>
                </a:solidFill>
                <a:latin typeface="+mj-ea"/>
              </a:rPr>
              <a:t>例程</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4202089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41</a:t>
            </a:fld>
            <a:endParaRPr lang="en-US" altLang="zh-CN"/>
          </a:p>
        </p:txBody>
      </p:sp>
      <p:sp>
        <p:nvSpPr>
          <p:cNvPr id="3" name="矩形 2"/>
          <p:cNvSpPr/>
          <p:nvPr/>
        </p:nvSpPr>
        <p:spPr>
          <a:xfrm>
            <a:off x="2509621" y="1260237"/>
            <a:ext cx="7852634" cy="4987391"/>
          </a:xfrm>
          <a:prstGeom prst="rect">
            <a:avLst/>
          </a:prstGeom>
        </p:spPr>
        <p:txBody>
          <a:bodyPr wrap="square">
            <a:spAutoFit/>
          </a:bodyPr>
          <a:lstStyle/>
          <a:p>
            <a:pPr>
              <a:spcBef>
                <a:spcPts val="383"/>
              </a:spcBef>
              <a:spcAft>
                <a:spcPts val="128"/>
              </a:spcAft>
            </a:pPr>
            <a:r>
              <a:rPr lang="en-US" altLang="zh-CN" sz="2551" dirty="0">
                <a:ea typeface="楷体" panose="02010609060101010101" pitchFamily="49" charset="-122"/>
                <a:cs typeface="Times New Roman" panose="02020603050405020304" pitchFamily="18" charset="0"/>
              </a:rPr>
              <a:t>for </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=1:hm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for j=1:wn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temp=</a:t>
            </a:r>
            <a:r>
              <a:rPr lang="en-US" altLang="zh-CN" sz="2551" dirty="0" err="1">
                <a:ea typeface="楷体" panose="02010609060101010101" pitchFamily="49" charset="-122"/>
                <a:cs typeface="Times New Roman" panose="02020603050405020304" pitchFamily="18" charset="0"/>
              </a:rPr>
              <a:t>NoiseI</a:t>
            </a:r>
            <a:r>
              <a:rPr lang="en-US" altLang="zh-CN" sz="2551" dirty="0">
                <a:ea typeface="楷体" panose="02010609060101010101" pitchFamily="49" charset="-122"/>
                <a:cs typeface="Times New Roman" panose="02020603050405020304" pitchFamily="18" charset="0"/>
              </a:rPr>
              <a:t>(max(i-w,1):min(</a:t>
            </a:r>
            <a:r>
              <a:rPr lang="en-US" altLang="zh-CN" sz="2551" dirty="0" err="1">
                <a:ea typeface="楷体" panose="02010609060101010101" pitchFamily="49" charset="-122"/>
                <a:cs typeface="Times New Roman" panose="02020603050405020304" pitchFamily="18" charset="0"/>
              </a:rPr>
              <a:t>i+w,hm</a:t>
            </a:r>
            <a:r>
              <a:rPr lang="en-US" altLang="zh-CN" sz="2551" dirty="0">
                <a:ea typeface="楷体" panose="02010609060101010101" pitchFamily="49" charset="-122"/>
                <a:cs typeface="Times New Roman" panose="02020603050405020304" pitchFamily="18" charset="0"/>
              </a:rPr>
              <a:t>),max(j-w,1):min(</a:t>
            </a:r>
            <a:r>
              <a:rPr lang="en-US" altLang="zh-CN" sz="2551" dirty="0" err="1">
                <a:ea typeface="楷体" panose="02010609060101010101" pitchFamily="49" charset="-122"/>
                <a:cs typeface="Times New Roman" panose="02020603050405020304" pitchFamily="18" charset="0"/>
              </a:rPr>
              <a:t>j+w,wn</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Gr = </a:t>
            </a:r>
            <a:r>
              <a:rPr lang="en-US" altLang="zh-CN" sz="2551" dirty="0" err="1">
                <a:ea typeface="楷体" panose="02010609060101010101" pitchFamily="49" charset="-122"/>
                <a:cs typeface="Times New Roman" panose="02020603050405020304" pitchFamily="18" charset="0"/>
              </a:rPr>
              <a:t>exp</a:t>
            </a:r>
            <a:r>
              <a:rPr lang="en-US" altLang="zh-CN" sz="2551" dirty="0">
                <a:ea typeface="楷体" panose="02010609060101010101" pitchFamily="49" charset="-122"/>
                <a:cs typeface="Times New Roman" panose="02020603050405020304" pitchFamily="18" charset="0"/>
              </a:rPr>
              <a:t>(-(temp-</a:t>
            </a:r>
            <a:r>
              <a:rPr lang="en-US" altLang="zh-CN" sz="2551" dirty="0" err="1">
                <a:ea typeface="楷体" panose="02010609060101010101" pitchFamily="49" charset="-122"/>
                <a:cs typeface="Times New Roman" panose="02020603050405020304" pitchFamily="18" charset="0"/>
              </a:rPr>
              <a:t>NoiseI</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)).^2/(2*sigma_r^2)); </a:t>
            </a:r>
            <a:r>
              <a:rPr lang="zh-CN" altLang="zh-CN" sz="2551" dirty="0">
                <a:ea typeface="楷体" panose="02010609060101010101" pitchFamily="49" charset="-122"/>
                <a:cs typeface="Times New Roman" panose="02020603050405020304" pitchFamily="18" charset="0"/>
              </a:rPr>
              <a:t> </a:t>
            </a: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W=Gr.*</a:t>
            </a:r>
            <a:r>
              <a:rPr lang="en-US" altLang="zh-CN" sz="2551" dirty="0" err="1">
                <a:ea typeface="楷体" panose="02010609060101010101" pitchFamily="49" charset="-122"/>
                <a:cs typeface="Times New Roman" panose="02020603050405020304" pitchFamily="18" charset="0"/>
              </a:rPr>
              <a:t>Gs</a:t>
            </a:r>
            <a:r>
              <a:rPr lang="en-US" altLang="zh-CN" sz="2551" dirty="0">
                <a:ea typeface="楷体" panose="02010609060101010101" pitchFamily="49" charset="-122"/>
                <a:cs typeface="Times New Roman" panose="02020603050405020304" pitchFamily="18" charset="0"/>
              </a:rPr>
              <a:t>((max(i-w,1):min(</a:t>
            </a:r>
            <a:r>
              <a:rPr lang="en-US" altLang="zh-CN" sz="2551" dirty="0" err="1">
                <a:ea typeface="楷体" panose="02010609060101010101" pitchFamily="49" charset="-122"/>
                <a:cs typeface="Times New Roman" panose="02020603050405020304" pitchFamily="18" charset="0"/>
              </a:rPr>
              <a:t>i+w,hm</a:t>
            </a:r>
            <a:r>
              <a:rPr lang="en-US" altLang="zh-CN" sz="2551" dirty="0">
                <a:ea typeface="楷体" panose="02010609060101010101" pitchFamily="49" charset="-122"/>
                <a:cs typeface="Times New Roman" panose="02020603050405020304" pitchFamily="18" charset="0"/>
              </a:rPr>
              <a:t>))-i+w+1,</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(max(j-w,1):min(</a:t>
            </a:r>
            <a:r>
              <a:rPr lang="en-US" altLang="zh-CN" sz="2551" dirty="0" err="1">
                <a:ea typeface="楷体" panose="02010609060101010101" pitchFamily="49" charset="-122"/>
                <a:cs typeface="Times New Roman" panose="02020603050405020304" pitchFamily="18" charset="0"/>
              </a:rPr>
              <a:t>j+w,wn</a:t>
            </a:r>
            <a:r>
              <a:rPr lang="en-US" altLang="zh-CN" sz="2551" dirty="0">
                <a:ea typeface="楷体" panose="02010609060101010101" pitchFamily="49" charset="-122"/>
                <a:cs typeface="Times New Roman" panose="02020603050405020304" pitchFamily="18" charset="0"/>
              </a:rPr>
              <a:t>))-j+w+1);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result(</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)=sum(W(:).*temp(:))/sum(W(:));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end</a:t>
            </a:r>
          </a:p>
          <a:p>
            <a:pPr>
              <a:spcBef>
                <a:spcPts val="383"/>
              </a:spcBef>
              <a:spcAft>
                <a:spcPts val="128"/>
              </a:spcAft>
            </a:pPr>
            <a:r>
              <a:rPr lang="en-US" altLang="zh-CN" sz="2551" dirty="0" err="1"/>
              <a:t>imshow</a:t>
            </a:r>
            <a:r>
              <a:rPr lang="en-US" altLang="zh-CN" sz="2551" dirty="0"/>
              <a:t>(result),title('</a:t>
            </a:r>
            <a:r>
              <a:rPr lang="zh-CN" altLang="zh-CN" sz="2551" dirty="0"/>
              <a:t>双边滤波图像</a:t>
            </a:r>
            <a:r>
              <a:rPr lang="en-US" altLang="zh-CN" sz="2551" dirty="0"/>
              <a:t>');</a:t>
            </a:r>
            <a:r>
              <a:rPr lang="en-US" altLang="zh-CN" sz="2551" dirty="0">
                <a:ea typeface="楷体" panose="02010609060101010101" pitchFamily="49" charset="-122"/>
                <a:cs typeface="Times New Roman" panose="02020603050405020304" pitchFamily="18" charset="0"/>
              </a:rPr>
              <a:t>  </a:t>
            </a:r>
            <a:endParaRPr lang="zh-CN" altLang="en-US" sz="2551" dirty="0">
              <a:ea typeface="楷体" panose="02010609060101010101" pitchFamily="49" charset="-122"/>
              <a:cs typeface="Times New Roman" panose="02020603050405020304" pitchFamily="18" charset="0"/>
            </a:endParaRPr>
          </a:p>
        </p:txBody>
      </p:sp>
      <p:sp>
        <p:nvSpPr>
          <p:cNvPr id="4"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双边滤波</a:t>
            </a:r>
          </a:p>
        </p:txBody>
      </p:sp>
      <p:sp>
        <p:nvSpPr>
          <p:cNvPr id="5"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spTree>
    <p:extLst>
      <p:ext uri="{BB962C8B-B14F-4D97-AF65-F5344CB8AC3E}">
        <p14:creationId xmlns:p14="http://schemas.microsoft.com/office/powerpoint/2010/main" val="3313099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42</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6.2.4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双边滤波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空间域平滑滤波</a:t>
            </a:r>
          </a:p>
        </p:txBody>
      </p:sp>
      <p:pic>
        <p:nvPicPr>
          <p:cNvPr id="5" name="图片 4"/>
          <p:cNvPicPr/>
          <p:nvPr/>
        </p:nvPicPr>
        <p:blipFill>
          <a:blip r:embed="rId3" cstate="print"/>
          <a:srcRect/>
          <a:stretch>
            <a:fillRect/>
          </a:stretch>
        </p:blipFill>
        <p:spPr bwMode="auto">
          <a:xfrm>
            <a:off x="2257170" y="2171083"/>
            <a:ext cx="2342014" cy="2979769"/>
          </a:xfrm>
          <a:prstGeom prst="rect">
            <a:avLst/>
          </a:prstGeom>
          <a:noFill/>
          <a:ln w="9525">
            <a:noFill/>
            <a:miter lim="800000"/>
            <a:headEnd/>
            <a:tailEnd/>
          </a:ln>
        </p:spPr>
      </p:pic>
      <p:sp>
        <p:nvSpPr>
          <p:cNvPr id="6" name="矩形 5"/>
          <p:cNvSpPr/>
          <p:nvPr/>
        </p:nvSpPr>
        <p:spPr>
          <a:xfrm>
            <a:off x="1715491" y="5150852"/>
            <a:ext cx="2964273" cy="484876"/>
          </a:xfrm>
          <a:prstGeom prst="rect">
            <a:avLst/>
          </a:prstGeom>
        </p:spPr>
        <p:txBody>
          <a:bodyPr wrap="none">
            <a:spAutoFit/>
          </a:bodyPr>
          <a:lstStyle/>
          <a:p>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a</a:t>
            </a:r>
            <a:r>
              <a:rPr lang="zh-CN" altLang="zh-CN" sz="2551" kern="100" dirty="0">
                <a:ea typeface="楷体" panose="02010609060101010101" pitchFamily="49" charset="-122"/>
                <a:cs typeface="Times New Roman" panose="02020603050405020304" pitchFamily="18" charset="0"/>
              </a:rPr>
              <a:t>）随机噪声图像</a:t>
            </a:r>
            <a:endParaRPr lang="zh-CN" altLang="zh-CN" sz="2551" dirty="0"/>
          </a:p>
        </p:txBody>
      </p:sp>
      <p:pic>
        <p:nvPicPr>
          <p:cNvPr id="7" name="图片 6"/>
          <p:cNvPicPr/>
          <p:nvPr/>
        </p:nvPicPr>
        <p:blipFill>
          <a:blip r:embed="rId4" cstate="print"/>
          <a:srcRect/>
          <a:stretch>
            <a:fillRect/>
          </a:stretch>
        </p:blipFill>
        <p:spPr bwMode="auto">
          <a:xfrm>
            <a:off x="5058403" y="2150020"/>
            <a:ext cx="2342014" cy="2979769"/>
          </a:xfrm>
          <a:prstGeom prst="rect">
            <a:avLst/>
          </a:prstGeom>
          <a:noFill/>
          <a:ln w="9525">
            <a:noFill/>
            <a:miter lim="800000"/>
            <a:headEnd/>
            <a:tailEnd/>
          </a:ln>
        </p:spPr>
      </p:pic>
      <p:pic>
        <p:nvPicPr>
          <p:cNvPr id="8" name="图片 7"/>
          <p:cNvPicPr/>
          <p:nvPr/>
        </p:nvPicPr>
        <p:blipFill>
          <a:blip r:embed="rId5" cstate="print"/>
          <a:srcRect/>
          <a:stretch>
            <a:fillRect/>
          </a:stretch>
        </p:blipFill>
        <p:spPr bwMode="auto">
          <a:xfrm>
            <a:off x="7721870" y="2150688"/>
            <a:ext cx="2342014" cy="2979769"/>
          </a:xfrm>
          <a:prstGeom prst="rect">
            <a:avLst/>
          </a:prstGeom>
          <a:noFill/>
          <a:ln w="9525">
            <a:noFill/>
            <a:miter lim="800000"/>
            <a:headEnd/>
            <a:tailEnd/>
          </a:ln>
        </p:spPr>
      </p:pic>
      <p:sp>
        <p:nvSpPr>
          <p:cNvPr id="9" name="矩形 8"/>
          <p:cNvSpPr/>
          <p:nvPr/>
        </p:nvSpPr>
        <p:spPr>
          <a:xfrm>
            <a:off x="7251598" y="5129790"/>
            <a:ext cx="3122685" cy="877420"/>
          </a:xfrm>
          <a:prstGeom prst="rect">
            <a:avLst/>
          </a:prstGeom>
        </p:spPr>
        <p:txBody>
          <a:bodyPr wrap="square">
            <a:spAutoFit/>
          </a:bodyPr>
          <a:lstStyle/>
          <a:p>
            <a:r>
              <a:rPr lang="zh-CN" altLang="zh-CN" sz="2551" dirty="0"/>
              <a:t>（</a:t>
            </a:r>
            <a:r>
              <a:rPr lang="en-US" altLang="zh-CN" sz="2551" dirty="0"/>
              <a:t>c</a:t>
            </a:r>
            <a:r>
              <a:rPr lang="zh-CN" altLang="zh-CN" sz="2551" dirty="0"/>
              <a:t>）</a:t>
            </a:r>
            <a:r>
              <a:rPr lang="en-US" altLang="zh-CN" sz="2551" i="1" dirty="0"/>
              <a:t>w</a:t>
            </a:r>
            <a:r>
              <a:rPr lang="en-US" altLang="zh-CN" sz="2551" dirty="0"/>
              <a:t> =15 ,</a:t>
            </a:r>
            <a:r>
              <a:rPr lang="en-US" altLang="zh-CN" sz="2551" i="1" dirty="0"/>
              <a:t> </a:t>
            </a:r>
            <a:r>
              <a:rPr lang="en-US" altLang="zh-CN" sz="2551" i="1" dirty="0">
                <a:sym typeface="Euclid Symbol" panose="05050102010706020507" pitchFamily="18" charset="2"/>
              </a:rPr>
              <a:t></a:t>
            </a:r>
            <a:r>
              <a:rPr lang="en-US" altLang="zh-CN" sz="2551" i="1" baseline="-25000" dirty="0"/>
              <a:t>s</a:t>
            </a:r>
            <a:r>
              <a:rPr lang="en-US" altLang="zh-CN" sz="2551" dirty="0"/>
              <a:t> = 6 ,</a:t>
            </a:r>
            <a:r>
              <a:rPr lang="en-US" altLang="zh-CN" sz="2551" i="1" dirty="0"/>
              <a:t> </a:t>
            </a:r>
            <a:br>
              <a:rPr lang="en-US" altLang="zh-CN" sz="2551" i="1" dirty="0"/>
            </a:br>
            <a:r>
              <a:rPr lang="en-US" altLang="zh-CN" sz="2551" i="1" dirty="0"/>
              <a:t>          </a:t>
            </a:r>
            <a:r>
              <a:rPr lang="en-US" altLang="zh-CN" sz="2551" i="1" dirty="0">
                <a:sym typeface="Euclid Symbol" panose="05050102010706020507" pitchFamily="18" charset="2"/>
              </a:rPr>
              <a:t></a:t>
            </a:r>
            <a:r>
              <a:rPr lang="en-US" altLang="zh-CN" sz="2551" i="1" baseline="-25000" dirty="0"/>
              <a:t>r </a:t>
            </a:r>
            <a:r>
              <a:rPr lang="en-US" altLang="zh-CN" sz="2551" dirty="0"/>
              <a:t>= 0.1</a:t>
            </a:r>
            <a:endParaRPr lang="zh-CN" altLang="en-US" sz="2551" dirty="0"/>
          </a:p>
        </p:txBody>
      </p:sp>
      <p:sp>
        <p:nvSpPr>
          <p:cNvPr id="10" name="矩形 9"/>
          <p:cNvSpPr/>
          <p:nvPr/>
        </p:nvSpPr>
        <p:spPr>
          <a:xfrm>
            <a:off x="4540120" y="5129790"/>
            <a:ext cx="2860297" cy="877420"/>
          </a:xfrm>
          <a:prstGeom prst="rect">
            <a:avLst/>
          </a:prstGeom>
        </p:spPr>
        <p:txBody>
          <a:bodyPr wrap="square">
            <a:spAutoFit/>
          </a:bodyPr>
          <a:lstStyle/>
          <a:p>
            <a:r>
              <a:rPr lang="zh-CN" altLang="zh-CN" sz="2551" dirty="0"/>
              <a:t>（</a:t>
            </a:r>
            <a:r>
              <a:rPr lang="en-US" altLang="zh-CN" sz="2551" dirty="0"/>
              <a:t>b</a:t>
            </a:r>
            <a:r>
              <a:rPr lang="zh-CN" altLang="zh-CN" sz="2551" dirty="0"/>
              <a:t>）</a:t>
            </a:r>
            <a:r>
              <a:rPr lang="en-US" altLang="zh-CN" sz="2551" i="1" dirty="0"/>
              <a:t>w </a:t>
            </a:r>
            <a:r>
              <a:rPr lang="en-US" altLang="zh-CN" sz="2551" dirty="0"/>
              <a:t>= 3,</a:t>
            </a:r>
            <a:r>
              <a:rPr lang="en-US" altLang="zh-CN" sz="2551" i="1" dirty="0">
                <a:sym typeface="Euclid Symbol" panose="05050102010706020507" pitchFamily="18" charset="2"/>
              </a:rPr>
              <a:t></a:t>
            </a:r>
            <a:r>
              <a:rPr lang="en-US" altLang="zh-CN" sz="2551" i="1" baseline="-25000" dirty="0"/>
              <a:t>s</a:t>
            </a:r>
            <a:r>
              <a:rPr lang="en-US" altLang="zh-CN" sz="2551" dirty="0"/>
              <a:t> = 3,</a:t>
            </a:r>
            <a:br>
              <a:rPr lang="en-US" altLang="zh-CN" sz="2551" dirty="0"/>
            </a:br>
            <a:r>
              <a:rPr lang="en-US" altLang="zh-CN" sz="2551" i="1" dirty="0"/>
              <a:t>           </a:t>
            </a:r>
            <a:r>
              <a:rPr lang="en-US" altLang="zh-CN" sz="2551" i="1" dirty="0">
                <a:sym typeface="Euclid Symbol" panose="05050102010706020507" pitchFamily="18" charset="2"/>
              </a:rPr>
              <a:t></a:t>
            </a:r>
            <a:r>
              <a:rPr lang="en-US" altLang="zh-CN" sz="2551" i="1" baseline="-25000" dirty="0"/>
              <a:t>r </a:t>
            </a:r>
            <a:r>
              <a:rPr lang="en-US" altLang="zh-CN" sz="2551" dirty="0"/>
              <a:t>= 0.1</a:t>
            </a:r>
            <a:endParaRPr lang="zh-CN" altLang="zh-CN" sz="2551" dirty="0"/>
          </a:p>
        </p:txBody>
      </p:sp>
      <p:sp>
        <p:nvSpPr>
          <p:cNvPr id="11" name="矩形 10"/>
          <p:cNvSpPr/>
          <p:nvPr/>
        </p:nvSpPr>
        <p:spPr>
          <a:xfrm>
            <a:off x="2118008" y="1331488"/>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18048877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779347" y="4693580"/>
            <a:ext cx="8514177" cy="1232959"/>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96"/>
          </a:p>
        </p:txBody>
      </p:sp>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43</a:t>
            </a:fld>
            <a:endParaRPr lang="en-US" altLang="zh-CN"/>
          </a:p>
        </p:txBody>
      </p:sp>
      <p:sp>
        <p:nvSpPr>
          <p:cNvPr id="10"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6.3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频域平滑滤波</a:t>
            </a:r>
          </a:p>
        </p:txBody>
      </p:sp>
      <p:sp>
        <p:nvSpPr>
          <p:cNvPr id="11" name="Text Box 4"/>
          <p:cNvSpPr txBox="1">
            <a:spLocks noChangeArrowheads="1"/>
          </p:cNvSpPr>
          <p:nvPr/>
        </p:nvSpPr>
        <p:spPr bwMode="auto">
          <a:xfrm>
            <a:off x="1779347" y="1362518"/>
            <a:ext cx="8431048"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indent="-437369" eaLnBrk="1" hangingPunct="1">
              <a:buClr>
                <a:srgbClr val="7030A0"/>
              </a:buClr>
              <a:buSzPct val="75000"/>
              <a:buFont typeface="Wingdings" panose="05000000000000000000" pitchFamily="2" charset="2"/>
              <a:buChar char="n"/>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噪声对应于高频部分，所以去噪可以采用低通滤波。</a:t>
            </a:r>
            <a:endPar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37369" indent="-437369" eaLnBrk="1" hangingPunct="1">
              <a:buClr>
                <a:srgbClr val="7030A0"/>
              </a:buClr>
              <a:buSzPct val="75000"/>
              <a:buFont typeface="Wingdings" panose="05000000000000000000" pitchFamily="2" charset="2"/>
              <a:buChar char="n"/>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频域低通滤波的核心关键为</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设计合适的低通滤波器</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306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u,v</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12" name="Object 2"/>
          <p:cNvGraphicFramePr>
            <a:graphicFrameLocks noChangeAspect="1"/>
          </p:cNvGraphicFramePr>
          <p:nvPr>
            <p:extLst/>
          </p:nvPr>
        </p:nvGraphicFramePr>
        <p:xfrm>
          <a:off x="3229522" y="3476108"/>
          <a:ext cx="5038606" cy="774605"/>
        </p:xfrm>
        <a:graphic>
          <a:graphicData uri="http://schemas.openxmlformats.org/presentationml/2006/ole">
            <mc:AlternateContent xmlns:mc="http://schemas.openxmlformats.org/markup-compatibility/2006">
              <mc:Choice xmlns:v="urn:schemas-microsoft-com:vml" Requires="v">
                <p:oleObj spid="_x0000_s14380" name="Equation" r:id="rId3" imgW="1650960" imgH="253800" progId="Equation.DSMT4">
                  <p:embed/>
                </p:oleObj>
              </mc:Choice>
              <mc:Fallback>
                <p:oleObj name="Equation" r:id="rId3" imgW="1650960" imgH="253800" progId="Equation.DSMT4">
                  <p:embed/>
                  <p:pic>
                    <p:nvPicPr>
                      <p:cNvPr id="1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522" y="3476108"/>
                        <a:ext cx="5038606" cy="774605"/>
                      </a:xfrm>
                      <a:prstGeom prst="rect">
                        <a:avLst/>
                      </a:prstGeom>
                      <a:noFill/>
                      <a:ln>
                        <a:noFill/>
                      </a:ln>
                      <a:effectLst/>
                    </p:spPr>
                  </p:pic>
                </p:oleObj>
              </mc:Fallback>
            </mc:AlternateContent>
          </a:graphicData>
        </a:graphic>
      </p:graphicFrame>
      <p:sp>
        <p:nvSpPr>
          <p:cNvPr id="13" name="Text Box 6"/>
          <p:cNvSpPr txBox="1">
            <a:spLocks noChangeAspect="1" noChangeArrowheads="1"/>
          </p:cNvSpPr>
          <p:nvPr/>
        </p:nvSpPr>
        <p:spPr bwMode="auto">
          <a:xfrm>
            <a:off x="7546241" y="4674913"/>
            <a:ext cx="1362783" cy="760824"/>
          </a:xfrm>
          <a:prstGeom prst="rect">
            <a:avLst/>
          </a:prstGeom>
          <a:noFill/>
          <a:ln>
            <a:noFill/>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r>
              <a:rPr lang="en-US" altLang="zh-CN" sz="2806" i="1" dirty="0">
                <a:solidFill>
                  <a:srgbClr val="0000FF"/>
                </a:solidFill>
                <a:latin typeface="Times New Roman" panose="02020603050405020304" pitchFamily="18" charset="0"/>
              </a:rPr>
              <a:t>IDFT</a:t>
            </a:r>
            <a:endParaRPr lang="en-US" altLang="zh-CN" sz="2806" dirty="0">
              <a:solidFill>
                <a:srgbClr val="0000FF"/>
              </a:solidFill>
            </a:endParaRPr>
          </a:p>
        </p:txBody>
      </p:sp>
      <p:sp>
        <p:nvSpPr>
          <p:cNvPr id="14" name="Text Box 7"/>
          <p:cNvSpPr txBox="1">
            <a:spLocks noChangeAspect="1" noChangeArrowheads="1"/>
          </p:cNvSpPr>
          <p:nvPr/>
        </p:nvSpPr>
        <p:spPr bwMode="auto">
          <a:xfrm>
            <a:off x="3009487" y="4744640"/>
            <a:ext cx="1362783" cy="760824"/>
          </a:xfrm>
          <a:prstGeom prst="rect">
            <a:avLst/>
          </a:prstGeom>
          <a:noFill/>
          <a:ln>
            <a:noFill/>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r>
              <a:rPr lang="en-US" altLang="zh-CN" sz="2806" i="1">
                <a:solidFill>
                  <a:srgbClr val="0000FF"/>
                </a:solidFill>
                <a:latin typeface="Times New Roman" panose="02020603050405020304" pitchFamily="18" charset="0"/>
              </a:rPr>
              <a:t>DFT</a:t>
            </a:r>
            <a:endParaRPr lang="en-US" altLang="zh-CN" sz="2806">
              <a:solidFill>
                <a:srgbClr val="0000FF"/>
              </a:solidFill>
            </a:endParaRPr>
          </a:p>
        </p:txBody>
      </p:sp>
      <p:sp>
        <p:nvSpPr>
          <p:cNvPr id="15" name="AutoShape 8"/>
          <p:cNvSpPr>
            <a:spLocks noChangeAspect="1" noChangeArrowheads="1"/>
          </p:cNvSpPr>
          <p:nvPr/>
        </p:nvSpPr>
        <p:spPr bwMode="auto">
          <a:xfrm>
            <a:off x="3070247" y="5218330"/>
            <a:ext cx="1055718" cy="411582"/>
          </a:xfrm>
          <a:prstGeom prst="rightArrow">
            <a:avLst>
              <a:gd name="adj1" fmla="val 50000"/>
              <a:gd name="adj2" fmla="val 58333"/>
            </a:avLst>
          </a:prstGeom>
          <a:solidFill>
            <a:srgbClr val="C00000"/>
          </a:solidFill>
          <a:ln w="9525">
            <a:solidFill>
              <a:srgbClr val="0000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endParaRPr lang="zh-CN" altLang="en-US" sz="2806"/>
          </a:p>
        </p:txBody>
      </p:sp>
      <p:graphicFrame>
        <p:nvGraphicFramePr>
          <p:cNvPr id="16" name="Object 3"/>
          <p:cNvGraphicFramePr>
            <a:graphicFrameLocks noChangeAspect="1"/>
          </p:cNvGraphicFramePr>
          <p:nvPr>
            <p:extLst/>
          </p:nvPr>
        </p:nvGraphicFramePr>
        <p:xfrm>
          <a:off x="1927847" y="5219952"/>
          <a:ext cx="1116478" cy="483640"/>
        </p:xfrm>
        <a:graphic>
          <a:graphicData uri="http://schemas.openxmlformats.org/presentationml/2006/ole">
            <mc:AlternateContent xmlns:mc="http://schemas.openxmlformats.org/markup-compatibility/2006">
              <mc:Choice xmlns:v="urn:schemas-microsoft-com:vml" Requires="v">
                <p:oleObj spid="_x0000_s14381" name="公式" r:id="rId5" imgW="507960" imgH="215640" progId="Equation.3">
                  <p:embed/>
                </p:oleObj>
              </mc:Choice>
              <mc:Fallback>
                <p:oleObj name="公式" r:id="rId5" imgW="507960" imgH="215640" progId="Equation.3">
                  <p:embed/>
                  <p:pic>
                    <p:nvPicPr>
                      <p:cNvPr id="1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847" y="5219952"/>
                        <a:ext cx="1116478" cy="483640"/>
                      </a:xfrm>
                      <a:prstGeom prst="rect">
                        <a:avLst/>
                      </a:prstGeom>
                      <a:noFill/>
                      <a:ln>
                        <a:noFill/>
                      </a:ln>
                    </p:spPr>
                  </p:pic>
                </p:oleObj>
              </mc:Fallback>
            </mc:AlternateContent>
          </a:graphicData>
        </a:graphic>
      </p:graphicFrame>
      <p:graphicFrame>
        <p:nvGraphicFramePr>
          <p:cNvPr id="17" name="Object 4"/>
          <p:cNvGraphicFramePr>
            <a:graphicFrameLocks noChangeAspect="1"/>
          </p:cNvGraphicFramePr>
          <p:nvPr>
            <p:extLst/>
          </p:nvPr>
        </p:nvGraphicFramePr>
        <p:xfrm>
          <a:off x="4216382" y="5193918"/>
          <a:ext cx="1067326" cy="483640"/>
        </p:xfrm>
        <a:graphic>
          <a:graphicData uri="http://schemas.openxmlformats.org/presentationml/2006/ole">
            <mc:AlternateContent xmlns:mc="http://schemas.openxmlformats.org/markup-compatibility/2006">
              <mc:Choice xmlns:v="urn:schemas-microsoft-com:vml" Requires="v">
                <p:oleObj spid="_x0000_s14382" name="公式" r:id="rId7" imgW="482400" imgH="215640" progId="Equation.3">
                  <p:embed/>
                </p:oleObj>
              </mc:Choice>
              <mc:Fallback>
                <p:oleObj name="公式" r:id="rId7" imgW="482400" imgH="215640" progId="Equation.3">
                  <p:embed/>
                  <p:pic>
                    <p:nvPicPr>
                      <p:cNvPr id="1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6382" y="5193918"/>
                        <a:ext cx="1067326" cy="483640"/>
                      </a:xfrm>
                      <a:prstGeom prst="rect">
                        <a:avLst/>
                      </a:prstGeom>
                      <a:noFill/>
                      <a:ln>
                        <a:noFill/>
                      </a:ln>
                    </p:spPr>
                  </p:pic>
                </p:oleObj>
              </mc:Fallback>
            </mc:AlternateContent>
          </a:graphicData>
        </a:graphic>
      </p:graphicFrame>
      <p:sp>
        <p:nvSpPr>
          <p:cNvPr id="18" name="AutoShape 11"/>
          <p:cNvSpPr>
            <a:spLocks noChangeArrowheads="1"/>
          </p:cNvSpPr>
          <p:nvPr/>
        </p:nvSpPr>
        <p:spPr bwMode="auto">
          <a:xfrm>
            <a:off x="5325083" y="5168372"/>
            <a:ext cx="1056085" cy="413251"/>
          </a:xfrm>
          <a:prstGeom prst="rightArrow">
            <a:avLst>
              <a:gd name="adj1" fmla="val 50000"/>
              <a:gd name="adj2" fmla="val 58333"/>
            </a:avLst>
          </a:prstGeom>
          <a:solidFill>
            <a:srgbClr val="C00000"/>
          </a:solidFill>
          <a:ln w="9525">
            <a:solidFill>
              <a:srgbClr val="0000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endParaRPr lang="zh-CN" altLang="en-US" sz="2806"/>
          </a:p>
        </p:txBody>
      </p:sp>
      <p:graphicFrame>
        <p:nvGraphicFramePr>
          <p:cNvPr id="19" name="Object 5"/>
          <p:cNvGraphicFramePr>
            <a:graphicFrameLocks noChangeAspect="1"/>
          </p:cNvGraphicFramePr>
          <p:nvPr>
            <p:extLst/>
          </p:nvPr>
        </p:nvGraphicFramePr>
        <p:xfrm>
          <a:off x="5274853" y="4785447"/>
          <a:ext cx="1130948" cy="473690"/>
        </p:xfrm>
        <a:graphic>
          <a:graphicData uri="http://schemas.openxmlformats.org/presentationml/2006/ole">
            <mc:AlternateContent xmlns:mc="http://schemas.openxmlformats.org/markup-compatibility/2006">
              <mc:Choice xmlns:v="urn:schemas-microsoft-com:vml" Requires="v">
                <p:oleObj spid="_x0000_s14383" name="公式" r:id="rId9" imgW="507960" imgH="215640" progId="Equation.3">
                  <p:embed/>
                </p:oleObj>
              </mc:Choice>
              <mc:Fallback>
                <p:oleObj name="公式" r:id="rId9" imgW="507960" imgH="215640" progId="Equation.3">
                  <p:embed/>
                  <p:pic>
                    <p:nvPicPr>
                      <p:cNvPr id="1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4853" y="4785447"/>
                        <a:ext cx="1130948" cy="473690"/>
                      </a:xfrm>
                      <a:prstGeom prst="rect">
                        <a:avLst/>
                      </a:prstGeom>
                      <a:noFill/>
                      <a:ln>
                        <a:noFill/>
                      </a:ln>
                    </p:spPr>
                  </p:pic>
                </p:oleObj>
              </mc:Fallback>
            </mc:AlternateContent>
          </a:graphicData>
        </a:graphic>
      </p:graphicFrame>
      <p:graphicFrame>
        <p:nvGraphicFramePr>
          <p:cNvPr id="20" name="Object 6"/>
          <p:cNvGraphicFramePr>
            <a:graphicFrameLocks noChangeAspect="1"/>
          </p:cNvGraphicFramePr>
          <p:nvPr>
            <p:extLst/>
          </p:nvPr>
        </p:nvGraphicFramePr>
        <p:xfrm>
          <a:off x="6519781" y="5168373"/>
          <a:ext cx="1010244" cy="459227"/>
        </p:xfrm>
        <a:graphic>
          <a:graphicData uri="http://schemas.openxmlformats.org/presentationml/2006/ole">
            <mc:AlternateContent xmlns:mc="http://schemas.openxmlformats.org/markup-compatibility/2006">
              <mc:Choice xmlns:v="urn:schemas-microsoft-com:vml" Requires="v">
                <p:oleObj spid="_x0000_s14384" name="公式" r:id="rId11" imgW="469800" imgH="215640" progId="Equation.3">
                  <p:embed/>
                </p:oleObj>
              </mc:Choice>
              <mc:Fallback>
                <p:oleObj name="公式" r:id="rId11" imgW="469800" imgH="215640" progId="Equation.3">
                  <p:embed/>
                  <p:pic>
                    <p:nvPicPr>
                      <p:cNvPr id="2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9781" y="5168373"/>
                        <a:ext cx="1010244" cy="459227"/>
                      </a:xfrm>
                      <a:prstGeom prst="rect">
                        <a:avLst/>
                      </a:prstGeom>
                      <a:noFill/>
                      <a:ln>
                        <a:noFill/>
                      </a:ln>
                    </p:spPr>
                  </p:pic>
                </p:oleObj>
              </mc:Fallback>
            </mc:AlternateContent>
          </a:graphicData>
        </a:graphic>
      </p:graphicFrame>
      <p:sp>
        <p:nvSpPr>
          <p:cNvPr id="21" name="AutoShape 14"/>
          <p:cNvSpPr>
            <a:spLocks noChangeArrowheads="1"/>
          </p:cNvSpPr>
          <p:nvPr/>
        </p:nvSpPr>
        <p:spPr bwMode="auto">
          <a:xfrm>
            <a:off x="7638295" y="5162382"/>
            <a:ext cx="1056085" cy="413251"/>
          </a:xfrm>
          <a:prstGeom prst="rightArrow">
            <a:avLst>
              <a:gd name="adj1" fmla="val 50000"/>
              <a:gd name="adj2" fmla="val 58333"/>
            </a:avLst>
          </a:prstGeom>
          <a:solidFill>
            <a:srgbClr val="C00000"/>
          </a:solidFill>
          <a:ln w="9525">
            <a:solidFill>
              <a:srgbClr val="000000"/>
            </a:solidFill>
            <a:miter lim="800000"/>
            <a:headEnd/>
            <a:tailEnd/>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endParaRPr lang="zh-CN" altLang="en-US" sz="2806"/>
          </a:p>
        </p:txBody>
      </p:sp>
      <p:graphicFrame>
        <p:nvGraphicFramePr>
          <p:cNvPr id="22" name="Object 7"/>
          <p:cNvGraphicFramePr>
            <a:graphicFrameLocks noChangeAspect="1"/>
          </p:cNvGraphicFramePr>
          <p:nvPr>
            <p:extLst/>
          </p:nvPr>
        </p:nvGraphicFramePr>
        <p:xfrm>
          <a:off x="8763876" y="5004895"/>
          <a:ext cx="1231528" cy="561290"/>
        </p:xfrm>
        <a:graphic>
          <a:graphicData uri="http://schemas.openxmlformats.org/presentationml/2006/ole">
            <mc:AlternateContent xmlns:mc="http://schemas.openxmlformats.org/markup-compatibility/2006">
              <mc:Choice xmlns:v="urn:schemas-microsoft-com:vml" Requires="v">
                <p:oleObj spid="_x0000_s14385" name="公式" r:id="rId13" imgW="482400" imgH="215640" progId="Equation.3">
                  <p:embed/>
                </p:oleObj>
              </mc:Choice>
              <mc:Fallback>
                <p:oleObj name="公式" r:id="rId13" imgW="482400" imgH="215640" progId="Equation.3">
                  <p:embed/>
                  <p:pic>
                    <p:nvPicPr>
                      <p:cNvPr id="22"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3876" y="5004895"/>
                        <a:ext cx="1231528" cy="56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853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44</a:t>
            </a:fld>
            <a:endParaRPr lang="en-US" altLang="zh-CN"/>
          </a:p>
        </p:txBody>
      </p:sp>
      <p:sp>
        <p:nvSpPr>
          <p:cNvPr id="3" name="Text Box 4"/>
          <p:cNvSpPr txBox="1">
            <a:spLocks noChangeArrowheads="1"/>
          </p:cNvSpPr>
          <p:nvPr/>
        </p:nvSpPr>
        <p:spPr bwMode="auto">
          <a:xfrm>
            <a:off x="2167888" y="1571246"/>
            <a:ext cx="7570730" cy="36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6.3.1 </a:t>
            </a:r>
            <a:r>
              <a:rPr lang="zh-CN" altLang="en-US" sz="3061" dirty="0">
                <a:ea typeface="黑体" panose="02010609060101010101" pitchFamily="49" charset="-122"/>
                <a:cs typeface="Times New Roman" panose="02020603050405020304" pitchFamily="18" charset="0"/>
              </a:rPr>
              <a:t>理想低通滤波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6.3.2 </a:t>
            </a:r>
            <a:r>
              <a:rPr lang="zh-CN" altLang="en-US" sz="3061" dirty="0">
                <a:ea typeface="黑体" panose="02010609060101010101" pitchFamily="49" charset="-122"/>
                <a:cs typeface="Times New Roman" panose="02020603050405020304" pitchFamily="18" charset="0"/>
              </a:rPr>
              <a:t>巴特沃斯低通滤波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6.3.3 </a:t>
            </a:r>
            <a:r>
              <a:rPr lang="zh-CN" altLang="en-US" sz="3061" dirty="0">
                <a:ea typeface="黑体" panose="02010609060101010101" pitchFamily="49" charset="-122"/>
                <a:cs typeface="Times New Roman" panose="02020603050405020304" pitchFamily="18" charset="0"/>
              </a:rPr>
              <a:t>指数低通滤波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6.3.4 </a:t>
            </a:r>
            <a:r>
              <a:rPr lang="zh-CN" altLang="en-US" sz="3061" dirty="0">
                <a:ea typeface="黑体" panose="02010609060101010101" pitchFamily="49" charset="-122"/>
                <a:cs typeface="Times New Roman" panose="02020603050405020304" pitchFamily="18" charset="0"/>
              </a:rPr>
              <a:t>梯形低通滤波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endParaRPr lang="en-US" altLang="zh-CN" sz="3061" dirty="0">
              <a:ea typeface="黑体" panose="02010609060101010101" pitchFamily="49" charset="-122"/>
              <a:cs typeface="Times New Roman" panose="02020603050405020304" pitchFamily="18" charset="0"/>
            </a:endParaRPr>
          </a:p>
        </p:txBody>
      </p:sp>
      <p:sp>
        <p:nvSpPr>
          <p:cNvPr id="11"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6.3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频域平滑滤波</a:t>
            </a:r>
          </a:p>
        </p:txBody>
      </p:sp>
    </p:spTree>
    <p:extLst>
      <p:ext uri="{BB962C8B-B14F-4D97-AF65-F5344CB8AC3E}">
        <p14:creationId xmlns:p14="http://schemas.microsoft.com/office/powerpoint/2010/main" val="3650932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45</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graphicFrame>
        <p:nvGraphicFramePr>
          <p:cNvPr id="5" name="Object 3"/>
          <p:cNvGraphicFramePr>
            <a:graphicFrameLocks noChangeAspect="1"/>
          </p:cNvGraphicFramePr>
          <p:nvPr>
            <p:extLst/>
          </p:nvPr>
        </p:nvGraphicFramePr>
        <p:xfrm>
          <a:off x="2973315" y="1904930"/>
          <a:ext cx="5459068" cy="1204945"/>
        </p:xfrm>
        <a:graphic>
          <a:graphicData uri="http://schemas.openxmlformats.org/presentationml/2006/ole">
            <mc:AlternateContent xmlns:mc="http://schemas.openxmlformats.org/markup-compatibility/2006">
              <mc:Choice xmlns:v="urn:schemas-microsoft-com:vml" Requires="v">
                <p:oleObj spid="_x0000_s15369" name="公式" r:id="rId3" imgW="1917360" imgH="482400" progId="Equation.3">
                  <p:embed/>
                </p:oleObj>
              </mc:Choice>
              <mc:Fallback>
                <p:oleObj name="公式" r:id="rId3" imgW="1917360" imgH="482400" progId="Equation.3">
                  <p:embed/>
                  <p:pic>
                    <p:nvPicPr>
                      <p:cNvPr id="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315" y="1904930"/>
                        <a:ext cx="5459068" cy="1204945"/>
                      </a:xfrm>
                      <a:prstGeom prst="rect">
                        <a:avLst/>
                      </a:prstGeom>
                      <a:solidFill>
                        <a:srgbClr val="CCECFF"/>
                      </a:solidFill>
                      <a:ln w="12700" cmpd="tri">
                        <a:solidFill>
                          <a:schemeClr val="tx1"/>
                        </a:solidFill>
                        <a:miter lim="800000"/>
                        <a:headEnd/>
                        <a:tailEnd/>
                      </a:ln>
                    </p:spPr>
                  </p:pic>
                </p:oleObj>
              </mc:Fallback>
            </mc:AlternateContent>
          </a:graphicData>
        </a:graphic>
      </p:graphicFrame>
      <p:sp>
        <p:nvSpPr>
          <p:cNvPr id="6" name="Rectangle 4"/>
          <p:cNvSpPr>
            <a:spLocks noChangeArrowheads="1"/>
          </p:cNvSpPr>
          <p:nvPr/>
        </p:nvSpPr>
        <p:spPr bwMode="auto">
          <a:xfrm>
            <a:off x="2403682" y="3236775"/>
            <a:ext cx="7806713" cy="1039342"/>
          </a:xfrm>
          <a:prstGeom prst="rect">
            <a:avLst/>
          </a:prstGeom>
          <a:noFill/>
          <a:ln w="9525">
            <a:noFill/>
            <a:miter lim="800000"/>
            <a:headEnd/>
            <a:tailEnd/>
          </a:ln>
          <a:effectLst/>
        </p:spPr>
        <p:txBody>
          <a:bodyPr lIns="117438" tIns="58720" rIns="117438" bIns="58720"/>
          <a:lstStyle/>
          <a:p>
            <a:pPr marL="437369" indent="-437369" algn="just">
              <a:buClr>
                <a:srgbClr val="7030A0"/>
              </a:buClr>
              <a:buSzPct val="75000"/>
              <a:buFont typeface="Wingdings" panose="05000000000000000000" pitchFamily="2" charset="2"/>
              <a:buChar char="n"/>
              <a:defRPr/>
            </a:pPr>
            <a:r>
              <a:rPr lang="en-US" altLang="zh-CN" sz="2806" i="1" dirty="0">
                <a:effectLst>
                  <a:outerShdw blurRad="38100" dist="38100" dir="2700000" algn="tl">
                    <a:srgbClr val="C0C0C0"/>
                  </a:outerShdw>
                </a:effectLst>
                <a:ea typeface="楷体" panose="02010609060101010101" pitchFamily="49" charset="-122"/>
                <a:cs typeface="Times New Roman" panose="02020603050405020304" pitchFamily="18" charset="0"/>
              </a:rPr>
              <a:t>D</a:t>
            </a:r>
            <a:r>
              <a:rPr lang="en-US" altLang="zh-CN" sz="2806" i="1" baseline="-25000" dirty="0">
                <a:effectLst>
                  <a:outerShdw blurRad="38100" dist="38100" dir="2700000" algn="tl">
                    <a:srgbClr val="C0C0C0"/>
                  </a:outerShdw>
                </a:effectLst>
                <a:ea typeface="楷体" panose="02010609060101010101" pitchFamily="49" charset="-122"/>
                <a:cs typeface="Times New Roman" panose="02020603050405020304" pitchFamily="18" charset="0"/>
              </a:rPr>
              <a:t>0</a:t>
            </a:r>
            <a:r>
              <a:rPr lang="zh-CN" altLang="en-US" sz="2806" dirty="0">
                <a:ea typeface="楷体" panose="02010609060101010101" pitchFamily="49" charset="-122"/>
                <a:cs typeface="Times New Roman" panose="02020603050405020304" pitchFamily="18" charset="0"/>
              </a:rPr>
              <a:t>为截止频率</a:t>
            </a:r>
          </a:p>
          <a:p>
            <a:pPr marL="437369" indent="-437369" algn="just">
              <a:buClr>
                <a:srgbClr val="7030A0"/>
              </a:buClr>
              <a:buSzPct val="75000"/>
              <a:buFont typeface="Wingdings" panose="05000000000000000000" pitchFamily="2" charset="2"/>
              <a:buChar char="n"/>
              <a:defRPr/>
            </a:pPr>
            <a:r>
              <a:rPr lang="en-US" altLang="zh-CN" sz="2806" i="1" dirty="0">
                <a:effectLst>
                  <a:outerShdw blurRad="38100" dist="38100" dir="2700000" algn="tl">
                    <a:srgbClr val="C0C0C0"/>
                  </a:outerShdw>
                </a:effectLst>
                <a:ea typeface="楷体" panose="02010609060101010101" pitchFamily="49" charset="-122"/>
                <a:cs typeface="Times New Roman" panose="02020603050405020304" pitchFamily="18" charset="0"/>
              </a:rPr>
              <a:t>D</a:t>
            </a:r>
            <a:r>
              <a:rPr lang="en-US" altLang="zh-CN" sz="2806" dirty="0">
                <a:effectLst>
                  <a:outerShdw blurRad="38100" dist="38100" dir="2700000" algn="tl">
                    <a:srgbClr val="C0C0C0"/>
                  </a:outerShdw>
                </a:effectLst>
                <a:ea typeface="楷体" panose="02010609060101010101" pitchFamily="49" charset="-122"/>
                <a:cs typeface="Times New Roman" panose="02020603050405020304" pitchFamily="18" charset="0"/>
              </a:rPr>
              <a:t>(</a:t>
            </a:r>
            <a:r>
              <a:rPr lang="en-US" altLang="zh-CN" sz="2806" i="1" dirty="0" err="1">
                <a:effectLst>
                  <a:outerShdw blurRad="38100" dist="38100" dir="2700000" algn="tl">
                    <a:srgbClr val="C0C0C0"/>
                  </a:outerShdw>
                </a:effectLst>
                <a:ea typeface="楷体" panose="02010609060101010101" pitchFamily="49" charset="-122"/>
                <a:cs typeface="Times New Roman" panose="02020603050405020304" pitchFamily="18" charset="0"/>
              </a:rPr>
              <a:t>u,v</a:t>
            </a:r>
            <a:r>
              <a:rPr lang="en-US" altLang="zh-CN" sz="2806" dirty="0">
                <a:effectLst>
                  <a:outerShdw blurRad="38100" dist="38100" dir="2700000" algn="tl">
                    <a:srgbClr val="C0C0C0"/>
                  </a:outerShdw>
                </a:effectLst>
                <a:ea typeface="楷体" panose="02010609060101010101" pitchFamily="49" charset="-122"/>
                <a:cs typeface="Times New Roman" panose="02020603050405020304" pitchFamily="18" charset="0"/>
              </a:rPr>
              <a:t>)</a:t>
            </a:r>
            <a:r>
              <a:rPr lang="en-US" altLang="zh-CN" sz="2806" i="1" dirty="0">
                <a:effectLst>
                  <a:outerShdw blurRad="38100" dist="38100" dir="2700000" algn="tl">
                    <a:srgbClr val="C0C0C0"/>
                  </a:outerShdw>
                </a:effectLst>
                <a:ea typeface="楷体" panose="02010609060101010101" pitchFamily="49" charset="-122"/>
                <a:cs typeface="Times New Roman" panose="02020603050405020304" pitchFamily="18" charset="0"/>
              </a:rPr>
              <a:t>=(u</a:t>
            </a:r>
            <a:r>
              <a:rPr lang="en-US" altLang="zh-CN" sz="2806" baseline="30000" dirty="0">
                <a:effectLst>
                  <a:outerShdw blurRad="38100" dist="38100" dir="2700000" algn="tl">
                    <a:srgbClr val="C0C0C0"/>
                  </a:outerShdw>
                </a:effectLst>
                <a:ea typeface="楷体" panose="02010609060101010101" pitchFamily="49" charset="-122"/>
                <a:cs typeface="Times New Roman" panose="02020603050405020304" pitchFamily="18" charset="0"/>
              </a:rPr>
              <a:t>2</a:t>
            </a:r>
            <a:r>
              <a:rPr lang="en-US" altLang="zh-CN" sz="2806" dirty="0">
                <a:effectLst>
                  <a:outerShdw blurRad="38100" dist="38100" dir="2700000" algn="tl">
                    <a:srgbClr val="C0C0C0"/>
                  </a:outerShdw>
                </a:effectLst>
                <a:ea typeface="楷体" panose="02010609060101010101" pitchFamily="49" charset="-122"/>
                <a:cs typeface="Times New Roman" panose="02020603050405020304" pitchFamily="18" charset="0"/>
              </a:rPr>
              <a:t>+</a:t>
            </a:r>
            <a:r>
              <a:rPr lang="en-US" altLang="zh-CN" sz="2806" i="1" dirty="0">
                <a:effectLst>
                  <a:outerShdw blurRad="38100" dist="38100" dir="2700000" algn="tl">
                    <a:srgbClr val="C0C0C0"/>
                  </a:outerShdw>
                </a:effectLst>
                <a:ea typeface="楷体" panose="02010609060101010101" pitchFamily="49" charset="-122"/>
                <a:cs typeface="Times New Roman" panose="02020603050405020304" pitchFamily="18" charset="0"/>
              </a:rPr>
              <a:t>v</a:t>
            </a:r>
            <a:r>
              <a:rPr lang="en-US" altLang="zh-CN" sz="2806" baseline="30000" dirty="0">
                <a:effectLst>
                  <a:outerShdw blurRad="38100" dist="38100" dir="2700000" algn="tl">
                    <a:srgbClr val="C0C0C0"/>
                  </a:outerShdw>
                </a:effectLst>
                <a:ea typeface="楷体" panose="02010609060101010101" pitchFamily="49" charset="-122"/>
                <a:cs typeface="Times New Roman" panose="02020603050405020304" pitchFamily="18" charset="0"/>
              </a:rPr>
              <a:t>2</a:t>
            </a:r>
            <a:r>
              <a:rPr lang="en-US" altLang="zh-CN" sz="2806" i="1" dirty="0">
                <a:effectLst>
                  <a:outerShdw blurRad="38100" dist="38100" dir="2700000" algn="tl">
                    <a:srgbClr val="C0C0C0"/>
                  </a:outerShdw>
                </a:effectLst>
                <a:ea typeface="楷体" panose="02010609060101010101" pitchFamily="49" charset="-122"/>
                <a:cs typeface="Times New Roman" panose="02020603050405020304" pitchFamily="18" charset="0"/>
              </a:rPr>
              <a:t>)</a:t>
            </a:r>
            <a:r>
              <a:rPr lang="en-US" altLang="zh-CN" sz="2806" baseline="30000" dirty="0">
                <a:effectLst>
                  <a:outerShdw blurRad="38100" dist="38100" dir="2700000" algn="tl">
                    <a:srgbClr val="C0C0C0"/>
                  </a:outerShdw>
                </a:effectLst>
                <a:ea typeface="楷体" panose="02010609060101010101" pitchFamily="49" charset="-122"/>
                <a:cs typeface="Times New Roman" panose="02020603050405020304" pitchFamily="18" charset="0"/>
              </a:rPr>
              <a:t>1/2</a:t>
            </a:r>
            <a:r>
              <a:rPr lang="zh-CN" altLang="en-US" sz="2806" dirty="0">
                <a:ea typeface="楷体" panose="02010609060101010101" pitchFamily="49" charset="-122"/>
                <a:cs typeface="Times New Roman" panose="02020603050405020304" pitchFamily="18" charset="0"/>
              </a:rPr>
              <a:t>为频率平面原点到点</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u,v</a:t>
            </a:r>
            <a:r>
              <a:rPr lang="en-US" altLang="zh-CN" sz="2806" dirty="0">
                <a:ea typeface="楷体" panose="02010609060101010101" pitchFamily="49" charset="-122"/>
                <a:cs typeface="Times New Roman" panose="02020603050405020304" pitchFamily="18" charset="0"/>
              </a:rPr>
              <a:t>)</a:t>
            </a:r>
            <a:r>
              <a:rPr lang="zh-CN" altLang="en-US" sz="2806" dirty="0">
                <a:ea typeface="楷体" panose="02010609060101010101" pitchFamily="49" charset="-122"/>
                <a:cs typeface="Times New Roman" panose="02020603050405020304" pitchFamily="18" charset="0"/>
              </a:rPr>
              <a:t>距离</a:t>
            </a:r>
          </a:p>
        </p:txBody>
      </p:sp>
      <p:sp>
        <p:nvSpPr>
          <p:cNvPr id="7" name="Rectangle 5"/>
          <p:cNvSpPr>
            <a:spLocks noChangeArrowheads="1"/>
          </p:cNvSpPr>
          <p:nvPr/>
        </p:nvSpPr>
        <p:spPr bwMode="auto">
          <a:xfrm>
            <a:off x="2417686" y="4252430"/>
            <a:ext cx="7420768" cy="2292935"/>
          </a:xfrm>
          <a:prstGeom prst="rect">
            <a:avLst/>
          </a:prstGeom>
          <a:noFill/>
          <a:ln w="12700">
            <a:noFill/>
            <a:prstDash val="sysDot"/>
            <a:miter lim="800000"/>
            <a:headEnd type="none" w="sm" len="sm"/>
            <a:tailEnd type="none" w="sm" len="lg"/>
          </a:ln>
          <a:effectLst/>
        </p:spPr>
        <p:txBody>
          <a:bodyPr wrap="square">
            <a:spAutoFit/>
          </a:bodyPr>
          <a:lstStyle/>
          <a:p>
            <a:pPr marL="437369" indent="-437369">
              <a:spcBef>
                <a:spcPts val="255"/>
              </a:spcBef>
              <a:spcAft>
                <a:spcPts val="255"/>
              </a:spcAft>
              <a:buClr>
                <a:srgbClr val="7030A0"/>
              </a:buClr>
              <a:buSzPct val="75000"/>
              <a:buFont typeface="Wingdings" panose="05000000000000000000" pitchFamily="2" charset="2"/>
              <a:buChar char="n"/>
              <a:defRPr/>
            </a:pPr>
            <a:r>
              <a:rPr lang="zh-CN" altLang="en-US" sz="3200" dirty="0">
                <a:effectLst>
                  <a:outerShdw blurRad="38100" dist="38100" dir="2700000" algn="tl">
                    <a:srgbClr val="C0C0C0"/>
                  </a:outerShdw>
                </a:effectLst>
                <a:ea typeface="楷体" panose="02010609060101010101" pitchFamily="49" charset="-122"/>
                <a:cs typeface="Times New Roman" panose="02020603050405020304" pitchFamily="18" charset="0"/>
              </a:rPr>
              <a:t>特点</a:t>
            </a:r>
          </a:p>
          <a:p>
            <a:pPr marL="1227159" indent="-437369">
              <a:spcBef>
                <a:spcPts val="255"/>
              </a:spcBef>
              <a:spcAft>
                <a:spcPts val="255"/>
              </a:spcAft>
              <a:buClr>
                <a:srgbClr val="7030A0"/>
              </a:buClr>
              <a:buSzPct val="75000"/>
              <a:buFont typeface="Wingdings" panose="05000000000000000000" pitchFamily="2" charset="2"/>
              <a:buChar char="p"/>
              <a:defRPr/>
            </a:pPr>
            <a:r>
              <a:rPr lang="zh-CN" altLang="en-US" sz="3200" dirty="0">
                <a:ea typeface="楷体" panose="02010609060101010101" pitchFamily="49" charset="-122"/>
                <a:cs typeface="Times New Roman" panose="02020603050405020304" pitchFamily="18" charset="0"/>
              </a:rPr>
              <a:t>物理上不可实现</a:t>
            </a:r>
          </a:p>
          <a:p>
            <a:pPr marL="1227159" indent="-437369">
              <a:spcBef>
                <a:spcPts val="255"/>
              </a:spcBef>
              <a:spcAft>
                <a:spcPts val="255"/>
              </a:spcAft>
              <a:buClr>
                <a:srgbClr val="7030A0"/>
              </a:buClr>
              <a:buSzPct val="75000"/>
              <a:buFont typeface="Wingdings" panose="05000000000000000000" pitchFamily="2" charset="2"/>
              <a:buChar char="p"/>
              <a:defRPr/>
            </a:pPr>
            <a:r>
              <a:rPr lang="zh-CN" altLang="en-US" sz="3200" dirty="0">
                <a:ea typeface="楷体" panose="02010609060101010101" pitchFamily="49" charset="-122"/>
                <a:cs typeface="Times New Roman" panose="02020603050405020304" pitchFamily="18" charset="0"/>
              </a:rPr>
              <a:t>有振铃现象？？？</a:t>
            </a:r>
          </a:p>
          <a:p>
            <a:pPr marL="1227159" indent="-437369">
              <a:spcBef>
                <a:spcPts val="255"/>
              </a:spcBef>
              <a:spcAft>
                <a:spcPts val="255"/>
              </a:spcAft>
              <a:buClr>
                <a:srgbClr val="7030A0"/>
              </a:buClr>
              <a:buSzPct val="75000"/>
              <a:buFont typeface="Wingdings" panose="05000000000000000000" pitchFamily="2" charset="2"/>
              <a:buChar char="p"/>
              <a:defRPr/>
            </a:pPr>
            <a:r>
              <a:rPr lang="zh-CN" altLang="en-US" sz="3200" dirty="0">
                <a:ea typeface="楷体" panose="02010609060101010101" pitchFamily="49" charset="-122"/>
                <a:cs typeface="Times New Roman" panose="02020603050405020304" pitchFamily="18" charset="0"/>
              </a:rPr>
              <a:t>滤除高频成分使图像严重模糊</a:t>
            </a:r>
          </a:p>
        </p:txBody>
      </p:sp>
      <p:sp>
        <p:nvSpPr>
          <p:cNvPr id="9" name="文本框 8"/>
          <p:cNvSpPr txBox="1"/>
          <p:nvPr/>
        </p:nvSpPr>
        <p:spPr>
          <a:xfrm>
            <a:off x="1825268" y="1189193"/>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a:t>
            </a:r>
            <a:r>
              <a:rPr lang="zh-CN" altLang="en-US" sz="2296" dirty="0">
                <a:solidFill>
                  <a:srgbClr val="0000CC"/>
                </a:solidFill>
                <a:latin typeface="+mj-ea"/>
              </a:rPr>
              <a:t>原理</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9629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2" cstate="print"/>
          <a:srcRect/>
          <a:stretch>
            <a:fillRect/>
          </a:stretch>
        </p:blipFill>
        <p:spPr bwMode="auto">
          <a:xfrm>
            <a:off x="7289968" y="1544270"/>
            <a:ext cx="1151675" cy="2362731"/>
          </a:xfrm>
          <a:prstGeom prst="rect">
            <a:avLst/>
          </a:prstGeom>
          <a:noFill/>
          <a:ln w="9525">
            <a:noFill/>
            <a:miter lim="800000"/>
            <a:headEnd/>
            <a:tailEnd/>
          </a:ln>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46</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5" name="图片 4" descr="ILPF.jpg"/>
          <p:cNvPicPr/>
          <p:nvPr/>
        </p:nvPicPr>
        <p:blipFill>
          <a:blip r:embed="rId3" cstate="print"/>
          <a:stretch>
            <a:fillRect/>
          </a:stretch>
        </p:blipFill>
        <p:spPr>
          <a:xfrm>
            <a:off x="2088364" y="2321793"/>
            <a:ext cx="3790811" cy="3464856"/>
          </a:xfrm>
          <a:prstGeom prst="rect">
            <a:avLst/>
          </a:prstGeom>
          <a:ln>
            <a:solidFill>
              <a:schemeClr val="tx1"/>
            </a:solidFill>
          </a:ln>
        </p:spPr>
      </p:pic>
      <p:sp>
        <p:nvSpPr>
          <p:cNvPr id="8" name="Rectangle 3"/>
          <p:cNvSpPr>
            <a:spLocks noChangeArrowheads="1"/>
          </p:cNvSpPr>
          <p:nvPr/>
        </p:nvSpPr>
        <p:spPr bwMode="auto">
          <a:xfrm>
            <a:off x="2625217" y="1544270"/>
            <a:ext cx="6757882" cy="77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Times New Roman" panose="02020603050405020304" pitchFamily="18" charset="0"/>
                <a:ea typeface="华文新魏" panose="02010800040101010101" pitchFamily="2" charset="-122"/>
              </a:rPr>
              <a:t>理想低通滤波器转移函数的透视图</a:t>
            </a:r>
          </a:p>
        </p:txBody>
      </p:sp>
      <p:sp>
        <p:nvSpPr>
          <p:cNvPr id="9" name="TextBox 6"/>
          <p:cNvSpPr txBox="1">
            <a:spLocks noChangeArrowheads="1"/>
          </p:cNvSpPr>
          <p:nvPr/>
        </p:nvSpPr>
        <p:spPr bwMode="auto">
          <a:xfrm>
            <a:off x="6689900" y="3439567"/>
            <a:ext cx="277271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en-US" altLang="zh-CN" sz="3061" dirty="0">
                <a:latin typeface="Times New Roman" panose="02020603050405020304" pitchFamily="18" charset="0"/>
                <a:ea typeface="楷体" panose="02010609060101010101" pitchFamily="49" charset="-122"/>
                <a:cs typeface="Times New Roman" panose="02020603050405020304" pitchFamily="18" charset="0"/>
              </a:rPr>
              <a:t>ILPF</a:t>
            </a: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在</a:t>
            </a:r>
            <a:r>
              <a:rPr lang="zh-CN" altLang="zh-CN" sz="3061" dirty="0">
                <a:latin typeface="Times New Roman" panose="02020603050405020304" pitchFamily="18" charset="0"/>
                <a:ea typeface="楷体" panose="02010609060101010101" pitchFamily="49" charset="-122"/>
                <a:cs typeface="Times New Roman" panose="02020603050405020304" pitchFamily="18" charset="0"/>
              </a:rPr>
              <a:t>截止频率直上直下，在物理上不可实现。</a:t>
            </a:r>
            <a:endParaRPr lang="zh-CN" altLang="en-US" sz="306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833545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47</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5" name="图片 4"/>
          <p:cNvPicPr/>
          <p:nvPr/>
        </p:nvPicPr>
        <p:blipFill>
          <a:blip r:embed="rId2" cstate="print"/>
          <a:srcRect/>
          <a:stretch>
            <a:fillRect/>
          </a:stretch>
        </p:blipFill>
        <p:spPr bwMode="auto">
          <a:xfrm>
            <a:off x="1922516" y="1929144"/>
            <a:ext cx="4406123" cy="4163324"/>
          </a:xfrm>
          <a:prstGeom prst="rect">
            <a:avLst/>
          </a:prstGeom>
          <a:noFill/>
          <a:ln w="9525">
            <a:noFill/>
            <a:miter lim="800000"/>
            <a:headEnd/>
            <a:tailEnd/>
          </a:ln>
        </p:spPr>
      </p:pic>
      <p:sp>
        <p:nvSpPr>
          <p:cNvPr id="6" name="Rectangle 3"/>
          <p:cNvSpPr>
            <a:spLocks noChangeArrowheads="1"/>
          </p:cNvSpPr>
          <p:nvPr/>
        </p:nvSpPr>
        <p:spPr bwMode="auto">
          <a:xfrm>
            <a:off x="2514097" y="1385666"/>
            <a:ext cx="6757882" cy="77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Times New Roman" panose="02020603050405020304" pitchFamily="18" charset="0"/>
                <a:ea typeface="华文新魏" panose="02010800040101010101" pitchFamily="2" charset="-122"/>
              </a:rPr>
              <a:t>理想低通滤波器转移函数的剖面图</a:t>
            </a:r>
          </a:p>
        </p:txBody>
      </p:sp>
      <p:sp>
        <p:nvSpPr>
          <p:cNvPr id="7" name="AutoShape 4"/>
          <p:cNvSpPr>
            <a:spLocks noChangeArrowheads="1"/>
          </p:cNvSpPr>
          <p:nvPr/>
        </p:nvSpPr>
        <p:spPr bwMode="auto">
          <a:xfrm>
            <a:off x="5737057" y="1884584"/>
            <a:ext cx="4358097" cy="4252444"/>
          </a:xfrm>
          <a:prstGeom prst="wedgeRoundRectCallout">
            <a:avLst>
              <a:gd name="adj1" fmla="val -51296"/>
              <a:gd name="adj2" fmla="val -21699"/>
              <a:gd name="adj3" fmla="val 16667"/>
            </a:avLst>
          </a:prstGeom>
          <a:noFill/>
          <a:ln>
            <a:noFill/>
          </a:ln>
        </p:spPr>
        <p:txBody>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spcBef>
                <a:spcPts val="383"/>
              </a:spcBef>
            </a:pP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振铃”</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p>
          <a:p>
            <a:pPr marL="437369" indent="-437369" algn="just" eaLnBrk="1" hangingPunct="1">
              <a:spcBef>
                <a:spcPts val="383"/>
              </a:spcBef>
              <a:buClr>
                <a:srgbClr val="7030A0"/>
              </a:buClr>
              <a:buSzPct val="75000"/>
              <a:buFont typeface="Wingdings" panose="05000000000000000000" pitchFamily="2" charset="2"/>
              <a:buChar char="p"/>
            </a:pP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2806"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u,v</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806"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处由</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突变到</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，其对应的冲激响应</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2806"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x,y</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在空域中表现为同心环形式。</a:t>
            </a:r>
            <a:endPar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37369" indent="-437369" algn="just" eaLnBrk="1" hangingPunct="1">
              <a:spcBef>
                <a:spcPts val="383"/>
              </a:spcBef>
              <a:buClr>
                <a:srgbClr val="7030A0"/>
              </a:buClr>
              <a:buSzPct val="75000"/>
              <a:buFont typeface="Wingdings" panose="05000000000000000000" pitchFamily="2" charset="2"/>
              <a:buChar char="p"/>
            </a:pP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同心环半径与</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806"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成反比。</a:t>
            </a:r>
            <a:endPar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37369" indent="-437369" algn="just" eaLnBrk="1" hangingPunct="1">
              <a:spcBef>
                <a:spcPts val="383"/>
              </a:spcBef>
              <a:buClr>
                <a:srgbClr val="7030A0"/>
              </a:buClr>
              <a:buSzPct val="75000"/>
              <a:buFont typeface="Wingdings" panose="05000000000000000000" pitchFamily="2" charset="2"/>
              <a:buChar char="p"/>
            </a:pP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806"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越小，同心环半径越大，模糊越厉害。</a:t>
            </a:r>
          </a:p>
        </p:txBody>
      </p:sp>
    </p:spTree>
    <p:extLst>
      <p:ext uri="{BB962C8B-B14F-4D97-AF65-F5344CB8AC3E}">
        <p14:creationId xmlns:p14="http://schemas.microsoft.com/office/powerpoint/2010/main" val="247159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48</a:t>
            </a:fld>
            <a:endParaRPr lang="en-US" altLang="zh-CN"/>
          </a:p>
        </p:txBody>
      </p:sp>
      <p:sp>
        <p:nvSpPr>
          <p:cNvPr id="3" name="Rectangle 3"/>
          <p:cNvSpPr>
            <a:spLocks noChangeArrowheads="1"/>
          </p:cNvSpPr>
          <p:nvPr/>
        </p:nvSpPr>
        <p:spPr bwMode="auto">
          <a:xfrm>
            <a:off x="2054878" y="1500283"/>
            <a:ext cx="3673747" cy="47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rgbClr val="7030A0"/>
              </a:buClr>
              <a:buSzPct val="75000"/>
              <a:buFont typeface="Wingdings" panose="05000000000000000000" pitchFamily="2" charset="2"/>
              <a:buChar char="p"/>
            </a:pPr>
            <a:r>
              <a:rPr lang="zh-CN" altLang="en-US" sz="3061" dirty="0">
                <a:solidFill>
                  <a:srgbClr val="C00000"/>
                </a:solidFill>
                <a:latin typeface="Times New Roman" panose="02020603050405020304" pitchFamily="18" charset="0"/>
                <a:ea typeface="华文新魏" panose="02010800040101010101" pitchFamily="2" charset="-122"/>
              </a:rPr>
              <a:t>振铃现象</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383" y="2189111"/>
            <a:ext cx="3362704" cy="336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844" y="2189110"/>
            <a:ext cx="3354131" cy="330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7"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Tree>
    <p:extLst>
      <p:ext uri="{BB962C8B-B14F-4D97-AF65-F5344CB8AC3E}">
        <p14:creationId xmlns:p14="http://schemas.microsoft.com/office/powerpoint/2010/main" val="11466718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49</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矩形 4"/>
          <p:cNvSpPr/>
          <p:nvPr/>
        </p:nvSpPr>
        <p:spPr>
          <a:xfrm>
            <a:off x="1687503" y="1330295"/>
            <a:ext cx="8220010" cy="445635"/>
          </a:xfrm>
          <a:prstGeom prst="rect">
            <a:avLst/>
          </a:prstGeom>
        </p:spPr>
        <p:txBody>
          <a:bodyPr wrap="square">
            <a:spAutoFit/>
          </a:bodyPr>
          <a:lstStyle/>
          <a:p>
            <a:r>
              <a:rPr lang="zh-CN" altLang="en-US" sz="2296" kern="100" dirty="0">
                <a:solidFill>
                  <a:srgbClr val="0000CC"/>
                </a:solidFill>
                <a:cs typeface="Times New Roman" panose="02020603050405020304" pitchFamily="18" charset="0"/>
              </a:rPr>
              <a:t>（</a:t>
            </a:r>
            <a:r>
              <a:rPr lang="en-US" altLang="zh-CN" sz="2296" kern="100" dirty="0">
                <a:solidFill>
                  <a:srgbClr val="0000CC"/>
                </a:solidFill>
                <a:cs typeface="Times New Roman" panose="02020603050405020304" pitchFamily="18" charset="0"/>
              </a:rPr>
              <a:t>2</a:t>
            </a:r>
            <a:r>
              <a:rPr lang="zh-CN" altLang="en-US" sz="2296" kern="100" dirty="0">
                <a:solidFill>
                  <a:srgbClr val="0000CC"/>
                </a:solidFill>
                <a:cs typeface="Times New Roman" panose="02020603050405020304" pitchFamily="18" charset="0"/>
              </a:rPr>
              <a:t>）例</a:t>
            </a:r>
            <a:r>
              <a:rPr lang="zh-CN" altLang="zh-CN" sz="2296" kern="100" dirty="0">
                <a:solidFill>
                  <a:srgbClr val="0000CC"/>
                </a:solidFill>
                <a:cs typeface="Times New Roman" panose="02020603050405020304" pitchFamily="18" charset="0"/>
              </a:rPr>
              <a:t>程</a:t>
            </a:r>
            <a:r>
              <a:rPr lang="en-US" altLang="zh-CN" sz="2296" kern="100" dirty="0">
                <a:solidFill>
                  <a:srgbClr val="0000CC"/>
                </a:solidFill>
                <a:cs typeface="Times New Roman" panose="02020603050405020304" pitchFamily="18" charset="0"/>
              </a:rPr>
              <a:t>---</a:t>
            </a:r>
            <a:r>
              <a:rPr lang="zh-CN" altLang="zh-CN" sz="2296" kern="100" dirty="0">
                <a:solidFill>
                  <a:srgbClr val="0000CC"/>
                </a:solidFill>
                <a:cs typeface="Times New Roman" panose="02020603050405020304" pitchFamily="18" charset="0"/>
              </a:rPr>
              <a:t>截断频率不同的理想低通滤波器</a:t>
            </a:r>
            <a:endParaRPr lang="zh-CN" altLang="en-US" sz="2296" dirty="0">
              <a:solidFill>
                <a:srgbClr val="0000CC"/>
              </a:solidFill>
            </a:endParaRPr>
          </a:p>
        </p:txBody>
      </p:sp>
      <p:sp>
        <p:nvSpPr>
          <p:cNvPr id="6" name="文本框 5"/>
          <p:cNvSpPr txBox="1"/>
          <p:nvPr/>
        </p:nvSpPr>
        <p:spPr>
          <a:xfrm>
            <a:off x="2261528" y="1931001"/>
            <a:ext cx="7485260" cy="5266826"/>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zh-CN" sz="2806" dirty="0">
                <a:ea typeface="楷体" panose="02010609060101010101" pitchFamily="49" charset="-122"/>
                <a:cs typeface="Times New Roman" panose="02020603050405020304" pitchFamily="18" charset="0"/>
              </a:rPr>
              <a:t>程序</a:t>
            </a:r>
          </a:p>
          <a:p>
            <a:pPr indent="583159">
              <a:spcBef>
                <a:spcPts val="255"/>
              </a:spcBef>
            </a:pPr>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('lena.bmp');</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err="1">
                <a:ea typeface="楷体" panose="02010609060101010101" pitchFamily="49" charset="-122"/>
                <a:cs typeface="Times New Roman" panose="02020603050405020304" pitchFamily="18" charset="0"/>
              </a:rPr>
              <a:t>FImage</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fftshift</a:t>
            </a:r>
            <a:r>
              <a:rPr lang="en-US" altLang="zh-CN" sz="2551" dirty="0">
                <a:ea typeface="楷体" panose="02010609060101010101" pitchFamily="49" charset="-122"/>
                <a:cs typeface="Times New Roman" panose="02020603050405020304" pitchFamily="18" charset="0"/>
              </a:rPr>
              <a:t>(fft2(double(Image))); </a:t>
            </a:r>
          </a:p>
          <a:p>
            <a:pPr indent="583159">
              <a:spcBef>
                <a:spcPts val="255"/>
              </a:spcBef>
            </a:pPr>
            <a:r>
              <a:rPr lang="en-US" altLang="zh-CN" sz="2551" dirty="0">
                <a:ea typeface="楷体" panose="02010609060101010101" pitchFamily="49" charset="-122"/>
                <a:cs typeface="Times New Roman" panose="02020603050405020304" pitchFamily="18" charset="0"/>
              </a:rPr>
              <a:t>[N M]=size(</a:t>
            </a:r>
            <a:r>
              <a:rPr lang="en-US" altLang="zh-CN" sz="2551" dirty="0" err="1">
                <a:ea typeface="楷体" panose="02010609060101010101" pitchFamily="49" charset="-122"/>
                <a:cs typeface="Times New Roman" panose="02020603050405020304" pitchFamily="18" charset="0"/>
              </a:rPr>
              <a:t>FImage</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a:ea typeface="楷体" panose="02010609060101010101" pitchFamily="49" charset="-122"/>
                <a:cs typeface="Times New Roman" panose="02020603050405020304" pitchFamily="18" charset="0"/>
              </a:rPr>
              <a:t>g=zeros(N,M);</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a:ea typeface="楷体" panose="02010609060101010101" pitchFamily="49" charset="-122"/>
                <a:cs typeface="Times New Roman" panose="02020603050405020304" pitchFamily="18" charset="0"/>
              </a:rPr>
              <a:t>r1=floor(M/2);  r2=floor(N/2);</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a:ea typeface="楷体" panose="02010609060101010101" pitchFamily="49" charset="-122"/>
                <a:cs typeface="Times New Roman" panose="02020603050405020304" pitchFamily="18" charset="0"/>
              </a:rPr>
              <a:t>d0=[5 11 45 68];</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a:ea typeface="楷体" panose="02010609060101010101" pitchFamily="49" charset="-122"/>
                <a:cs typeface="Times New Roman" panose="02020603050405020304" pitchFamily="18" charset="0"/>
              </a:rPr>
              <a:t>for </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=1:4 </a:t>
            </a:r>
          </a:p>
          <a:p>
            <a:pPr indent="583159">
              <a:spcBef>
                <a:spcPts val="255"/>
              </a:spcBef>
            </a:pPr>
            <a:r>
              <a:rPr lang="en-US" altLang="zh-CN" sz="2551" dirty="0">
                <a:ea typeface="楷体" panose="02010609060101010101" pitchFamily="49" charset="-122"/>
                <a:cs typeface="Times New Roman" panose="02020603050405020304" pitchFamily="18" charset="0"/>
              </a:rPr>
              <a:t>     for x=1:M</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a:ea typeface="楷体" panose="02010609060101010101" pitchFamily="49" charset="-122"/>
                <a:cs typeface="Times New Roman" panose="02020603050405020304" pitchFamily="18" charset="0"/>
              </a:rPr>
              <a:t>            for y=1:N</a:t>
            </a:r>
            <a:endParaRPr lang="zh-CN" altLang="zh-CN" sz="2551" dirty="0">
              <a:ea typeface="楷体" panose="02010609060101010101" pitchFamily="49" charset="-122"/>
              <a:cs typeface="Times New Roman" panose="02020603050405020304" pitchFamily="18" charset="0"/>
            </a:endParaRPr>
          </a:p>
          <a:p>
            <a:endParaRPr lang="zh-CN" altLang="zh-CN" sz="2806" dirty="0">
              <a:ea typeface="楷体" panose="02010609060101010101" pitchFamily="49" charset="-122"/>
              <a:cs typeface="Times New Roman" panose="02020603050405020304" pitchFamily="18" charset="0"/>
            </a:endParaRPr>
          </a:p>
          <a:p>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059494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640651" y="502857"/>
            <a:ext cx="65381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342900" indent="-342900" algn="just">
              <a:spcBef>
                <a:spcPts val="300"/>
              </a:spcBef>
              <a:spcAft>
                <a:spcPts val="300"/>
              </a:spcAft>
              <a:buClr>
                <a:srgbClr val="7030A0"/>
              </a:buClr>
              <a:buSzPct val="75000"/>
              <a:buFont typeface="Wingdings" panose="05000000000000000000" pitchFamily="2" charset="2"/>
              <a:buChar char="n"/>
              <a:defRPr/>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a:t>
            </a:r>
            <a:r>
              <a:rPr lang="zh-CN" altLang="en-US"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噪声可根据噪声源</a:t>
            </a:r>
            <a:endParaRPr lang="en-US" altLang="zh-CN"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矩形 4"/>
          <p:cNvSpPr/>
          <p:nvPr/>
        </p:nvSpPr>
        <p:spPr>
          <a:xfrm>
            <a:off x="1050461" y="1046685"/>
            <a:ext cx="3584575" cy="1723549"/>
          </a:xfrm>
          <a:prstGeom prst="rect">
            <a:avLst/>
          </a:prstGeom>
        </p:spPr>
        <p:txBody>
          <a:bodyPr>
            <a:spAutoFit/>
          </a:bodyPr>
          <a:lstStyle/>
          <a:p>
            <a:pPr marL="342900" indent="-342900" algn="just">
              <a:spcBef>
                <a:spcPts val="300"/>
              </a:spcBef>
              <a:spcAft>
                <a:spcPts val="300"/>
              </a:spcAft>
              <a:buClr>
                <a:srgbClr val="7030A0"/>
              </a:buClr>
              <a:buSzPct val="75000"/>
              <a:buFont typeface="Wingdings" panose="05000000000000000000" pitchFamily="2" charset="2"/>
              <a:buChar char="p"/>
              <a:defRPr/>
            </a:pPr>
            <a:r>
              <a:rPr lang="zh-CN" altLang="en-US" sz="3200" dirty="0">
                <a:ea typeface="楷体" panose="02010609060101010101" pitchFamily="49" charset="-122"/>
                <a:cs typeface="Times New Roman" panose="02020603050405020304" pitchFamily="18" charset="0"/>
              </a:rPr>
              <a:t>高斯噪声 </a:t>
            </a:r>
          </a:p>
          <a:p>
            <a:pPr marL="342900" indent="-342900" algn="just">
              <a:spcBef>
                <a:spcPts val="300"/>
              </a:spcBef>
              <a:spcAft>
                <a:spcPts val="300"/>
              </a:spcAft>
              <a:buClr>
                <a:srgbClr val="7030A0"/>
              </a:buClr>
              <a:buSzPct val="75000"/>
              <a:buFont typeface="Wingdings" panose="05000000000000000000" pitchFamily="2" charset="2"/>
              <a:buChar char="p"/>
              <a:defRPr/>
            </a:pPr>
            <a:r>
              <a:rPr lang="zh-CN" altLang="en-US" sz="3200" dirty="0">
                <a:ea typeface="楷体" panose="02010609060101010101" pitchFamily="49" charset="-122"/>
                <a:cs typeface="Times New Roman" panose="02020603050405020304" pitchFamily="18" charset="0"/>
              </a:rPr>
              <a:t>泊松噪声</a:t>
            </a:r>
          </a:p>
          <a:p>
            <a:pPr marL="342900" indent="-342900" algn="just">
              <a:spcBef>
                <a:spcPts val="300"/>
              </a:spcBef>
              <a:spcAft>
                <a:spcPts val="300"/>
              </a:spcAft>
              <a:buClr>
                <a:srgbClr val="7030A0"/>
              </a:buClr>
              <a:buSzPct val="75000"/>
              <a:buFont typeface="Wingdings" panose="05000000000000000000" pitchFamily="2" charset="2"/>
              <a:buChar char="p"/>
              <a:defRPr/>
            </a:pPr>
            <a:r>
              <a:rPr lang="zh-CN" altLang="en-US" sz="3200" dirty="0">
                <a:ea typeface="楷体" panose="02010609060101010101" pitchFamily="49" charset="-122"/>
                <a:cs typeface="Times New Roman" panose="02020603050405020304" pitchFamily="18" charset="0"/>
              </a:rPr>
              <a:t>颗粒噪声</a:t>
            </a:r>
          </a:p>
        </p:txBody>
      </p:sp>
      <p:sp>
        <p:nvSpPr>
          <p:cNvPr id="6" name="Text Box 7"/>
          <p:cNvSpPr txBox="1">
            <a:spLocks noChangeArrowheads="1"/>
          </p:cNvSpPr>
          <p:nvPr/>
        </p:nvSpPr>
        <p:spPr bwMode="auto">
          <a:xfrm>
            <a:off x="640651" y="2829377"/>
            <a:ext cx="84479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7030A0"/>
              </a:buClr>
              <a:buSzPct val="75000"/>
              <a:buFont typeface="Wingdings" panose="05000000000000000000" pitchFamily="2" charset="2"/>
              <a:buChar char="n"/>
            </a:pP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图像噪声可根据信号和噪声的</a:t>
            </a:r>
            <a:r>
              <a:rPr lang="zh-CN" altLang="en-US"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关系</a:t>
            </a:r>
            <a:endPar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Text Box 6"/>
          <p:cNvSpPr txBox="1">
            <a:spLocks noChangeArrowheads="1"/>
          </p:cNvSpPr>
          <p:nvPr/>
        </p:nvSpPr>
        <p:spPr bwMode="auto">
          <a:xfrm>
            <a:off x="640650" y="3642434"/>
            <a:ext cx="8447931"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342900" indent="-342900" eaLnBrk="1" hangingPunct="1">
              <a:spcBef>
                <a:spcPct val="50000"/>
              </a:spcBef>
              <a:buClr>
                <a:srgbClr val="7030A0"/>
              </a:buClr>
              <a:buSzPct val="75000"/>
              <a:buFont typeface="Wingdings" panose="05000000000000000000" pitchFamily="2" charset="2"/>
              <a:buChar char="p"/>
            </a:pPr>
            <a:r>
              <a:rPr lang="zh-CN" altLang="en-US"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加性</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加性噪声与图像</a:t>
            </a:r>
            <a:r>
              <a:rPr lang="zh-CN" altLang="en-US"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信号不相关</a:t>
            </a:r>
            <a:endPar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50000"/>
              </a:spcBef>
            </a:pPr>
            <a:endParaRPr lang="zh-CN" altLang="en-US" sz="24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1" hangingPunct="1">
              <a:spcBef>
                <a:spcPct val="50000"/>
              </a:spcBef>
              <a:buClr>
                <a:srgbClr val="7030A0"/>
              </a:buClr>
              <a:buSzPct val="75000"/>
              <a:buFont typeface="Wingdings" panose="05000000000000000000" pitchFamily="2" charset="2"/>
              <a:buChar char="p"/>
            </a:pPr>
            <a:r>
              <a:rPr lang="zh-CN" altLang="en-US"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乘性</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a:t>
            </a:r>
            <a:r>
              <a:rPr lang="en-US" altLang="zh-CN"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乘性噪声与图像信号</a:t>
            </a:r>
            <a:r>
              <a:rPr lang="zh-CN" altLang="en-US" sz="3200"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相关  </a:t>
            </a:r>
            <a:endParaRPr lang="zh-CN" altLang="en-US" sz="3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03238305"/>
              </p:ext>
            </p:extLst>
          </p:nvPr>
        </p:nvGraphicFramePr>
        <p:xfrm>
          <a:off x="3442918" y="4273735"/>
          <a:ext cx="3089479" cy="430167"/>
        </p:xfrm>
        <a:graphic>
          <a:graphicData uri="http://schemas.openxmlformats.org/presentationml/2006/ole">
            <mc:AlternateContent xmlns:mc="http://schemas.openxmlformats.org/markup-compatibility/2006">
              <mc:Choice xmlns:v="urn:schemas-microsoft-com:vml" Requires="v">
                <p:oleObj spid="_x0000_s1044" name="Equation" r:id="rId3" imgW="1574117" imgH="215806" progId="Equation.DSMT4">
                  <p:embed/>
                </p:oleObj>
              </mc:Choice>
              <mc:Fallback>
                <p:oleObj name="Equation" r:id="rId3" imgW="1574117" imgH="215806" progId="Equation.DSMT4">
                  <p:embed/>
                  <p:pic>
                    <p:nvPicPr>
                      <p:cNvPr id="8" name="Object 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2918" y="4273735"/>
                        <a:ext cx="3089479" cy="430167"/>
                      </a:xfrm>
                      <a:prstGeom prst="rect">
                        <a:avLst/>
                      </a:prstGeom>
                      <a:noFill/>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1754420311"/>
              </p:ext>
            </p:extLst>
          </p:nvPr>
        </p:nvGraphicFramePr>
        <p:xfrm>
          <a:off x="2791419" y="5544212"/>
          <a:ext cx="3929031" cy="432000"/>
        </p:xfrm>
        <a:graphic>
          <a:graphicData uri="http://schemas.openxmlformats.org/presentationml/2006/ole">
            <mc:AlternateContent xmlns:mc="http://schemas.openxmlformats.org/markup-compatibility/2006">
              <mc:Choice xmlns:v="urn:schemas-microsoft-com:vml" Requires="v">
                <p:oleObj spid="_x0000_s1045" name="Equation" r:id="rId5" imgW="1993035" imgH="215806" progId="Equation.DSMT4">
                  <p:embed/>
                </p:oleObj>
              </mc:Choice>
              <mc:Fallback>
                <p:oleObj name="Equation" r:id="rId5" imgW="1993035" imgH="215806" progId="Equation.DSMT4">
                  <p:embed/>
                  <p:pic>
                    <p:nvPicPr>
                      <p:cNvPr id="9" name="Object 9"/>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1419" y="5544212"/>
                        <a:ext cx="3929031"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8201890" y="4145361"/>
            <a:ext cx="3823855" cy="2554545"/>
          </a:xfrm>
          <a:prstGeom prst="rect">
            <a:avLst/>
          </a:prstGeom>
        </p:spPr>
        <p:txBody>
          <a:bodyPr wrap="square">
            <a:spAutoFit/>
          </a:bodyPr>
          <a:lstStyle/>
          <a:p>
            <a:pPr eaLnBrk="1" hangingPunct="1">
              <a:spcBef>
                <a:spcPct val="50000"/>
              </a:spcBef>
            </a:pPr>
            <a:r>
              <a:rPr lang="zh-CN" altLang="en-US" sz="3200" u="sng" dirty="0">
                <a:ea typeface="楷体" panose="02010609060101010101" pitchFamily="49" charset="-122"/>
                <a:cs typeface="Times New Roman" panose="02020603050405020304" pitchFamily="18" charset="0"/>
              </a:rPr>
              <a:t>在信号变化很小时，往往将乘性噪声近似认为加性噪声，而且总是假定信号和</a:t>
            </a:r>
            <a:r>
              <a:rPr lang="zh-CN" altLang="en-US" sz="3200" u="sng" dirty="0" smtClean="0">
                <a:ea typeface="楷体" panose="02010609060101010101" pitchFamily="49" charset="-122"/>
                <a:cs typeface="Times New Roman" panose="02020603050405020304" pitchFamily="18" charset="0"/>
              </a:rPr>
              <a:t>噪声互相独立。 </a:t>
            </a:r>
            <a:endParaRPr lang="zh-CN" altLang="en-US" sz="3200" u="sng"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40554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50</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文本框 4"/>
          <p:cNvSpPr txBox="1"/>
          <p:nvPr/>
        </p:nvSpPr>
        <p:spPr>
          <a:xfrm>
            <a:off x="2128500" y="1244419"/>
            <a:ext cx="8233755" cy="5587940"/>
          </a:xfrm>
          <a:prstGeom prst="rect">
            <a:avLst/>
          </a:prstGeom>
          <a:noFill/>
        </p:spPr>
        <p:txBody>
          <a:bodyPr wrap="square" rtlCol="0">
            <a:spAutoFit/>
          </a:bodyPr>
          <a:lstStyle/>
          <a:p>
            <a:r>
              <a:rPr lang="en-US" altLang="zh-CN" sz="2551" dirty="0"/>
              <a:t>           d=</a:t>
            </a:r>
            <a:r>
              <a:rPr lang="en-US" altLang="zh-CN" sz="2551" dirty="0" err="1"/>
              <a:t>sqrt</a:t>
            </a:r>
            <a:r>
              <a:rPr lang="en-US" altLang="zh-CN" sz="2551" dirty="0"/>
              <a:t>((x-r1)^2+(y-r2)^2);</a:t>
            </a:r>
            <a:endParaRPr lang="zh-CN" altLang="zh-CN" sz="2551" dirty="0"/>
          </a:p>
          <a:p>
            <a:r>
              <a:rPr lang="en-US" altLang="zh-CN" sz="2551" dirty="0"/>
              <a:t>            if d&lt;=d0(</a:t>
            </a:r>
            <a:r>
              <a:rPr lang="en-US" altLang="zh-CN" sz="2551" dirty="0" err="1"/>
              <a:t>i</a:t>
            </a:r>
            <a:r>
              <a:rPr lang="en-US" altLang="zh-CN" sz="2551" dirty="0"/>
              <a:t>)</a:t>
            </a:r>
            <a:endParaRPr lang="zh-CN" altLang="zh-CN" sz="2551" dirty="0"/>
          </a:p>
          <a:p>
            <a:r>
              <a:rPr lang="en-US" altLang="zh-CN" sz="2551" dirty="0"/>
              <a:t>                h=1;</a:t>
            </a:r>
            <a:endParaRPr lang="zh-CN" altLang="zh-CN" sz="2551" dirty="0"/>
          </a:p>
          <a:p>
            <a:r>
              <a:rPr lang="en-US" altLang="zh-CN" sz="2551" dirty="0"/>
              <a:t>            else</a:t>
            </a:r>
            <a:endParaRPr lang="zh-CN" altLang="zh-CN" sz="2551" dirty="0"/>
          </a:p>
          <a:p>
            <a:r>
              <a:rPr lang="en-US" altLang="zh-CN" sz="2551" dirty="0"/>
              <a:t>                h=0;</a:t>
            </a:r>
            <a:endParaRPr lang="zh-CN" altLang="zh-CN" sz="2551" dirty="0"/>
          </a:p>
          <a:p>
            <a:r>
              <a:rPr lang="en-US" altLang="zh-CN" sz="2551" dirty="0"/>
              <a:t>            end</a:t>
            </a:r>
            <a:endParaRPr lang="zh-CN" altLang="zh-CN" sz="2551" dirty="0"/>
          </a:p>
          <a:p>
            <a:r>
              <a:rPr lang="en-US" altLang="zh-CN" sz="2551" dirty="0"/>
              <a:t>            g(</a:t>
            </a:r>
            <a:r>
              <a:rPr lang="en-US" altLang="zh-CN" sz="2551" dirty="0" err="1"/>
              <a:t>y,x</a:t>
            </a:r>
            <a:r>
              <a:rPr lang="en-US" altLang="zh-CN" sz="2551" dirty="0"/>
              <a:t>)=h*</a:t>
            </a:r>
            <a:r>
              <a:rPr lang="en-US" altLang="zh-CN" sz="2551" dirty="0" err="1"/>
              <a:t>FImage</a:t>
            </a:r>
            <a:r>
              <a:rPr lang="en-US" altLang="zh-CN" sz="2551" dirty="0"/>
              <a:t>(</a:t>
            </a:r>
            <a:r>
              <a:rPr lang="en-US" altLang="zh-CN" sz="2551" dirty="0" err="1"/>
              <a:t>y,x</a:t>
            </a:r>
            <a:r>
              <a:rPr lang="en-US" altLang="zh-CN" sz="2551" dirty="0"/>
              <a:t>);</a:t>
            </a:r>
            <a:endParaRPr lang="zh-CN" altLang="zh-CN" sz="2551" dirty="0"/>
          </a:p>
          <a:p>
            <a:r>
              <a:rPr lang="en-US" altLang="zh-CN" sz="2551" dirty="0"/>
              <a:t>        end</a:t>
            </a:r>
            <a:endParaRPr lang="zh-CN" altLang="zh-CN" sz="2551" dirty="0"/>
          </a:p>
          <a:p>
            <a:r>
              <a:rPr lang="en-US" altLang="zh-CN" sz="2551" dirty="0"/>
              <a:t>    end</a:t>
            </a:r>
            <a:endParaRPr lang="zh-CN" altLang="zh-CN" sz="2551" dirty="0"/>
          </a:p>
          <a:p>
            <a:r>
              <a:rPr lang="en-US" altLang="zh-CN" sz="2551" dirty="0"/>
              <a:t>    g= real(ifft2(</a:t>
            </a:r>
            <a:r>
              <a:rPr lang="en-US" altLang="zh-CN" sz="2551" dirty="0" err="1"/>
              <a:t>ifftshift</a:t>
            </a:r>
            <a:r>
              <a:rPr lang="en-US" altLang="zh-CN" sz="2551" dirty="0"/>
              <a:t>(g)));</a:t>
            </a:r>
            <a:endParaRPr lang="zh-CN" altLang="zh-CN" sz="2551" dirty="0"/>
          </a:p>
          <a:p>
            <a:r>
              <a:rPr lang="en-US" altLang="zh-CN" sz="2551" dirty="0"/>
              <a:t>    </a:t>
            </a:r>
            <a:r>
              <a:rPr lang="en-US" altLang="zh-CN" sz="2551" dirty="0" err="1"/>
              <a:t>figure,imshow</a:t>
            </a:r>
            <a:r>
              <a:rPr lang="en-US" altLang="zh-CN" sz="2551" dirty="0"/>
              <a:t>(uint8(g)),</a:t>
            </a:r>
            <a:br>
              <a:rPr lang="en-US" altLang="zh-CN" sz="2551" dirty="0"/>
            </a:br>
            <a:r>
              <a:rPr lang="en-US" altLang="zh-CN" sz="2551" dirty="0"/>
              <a:t>               title(['</a:t>
            </a:r>
            <a:r>
              <a:rPr lang="zh-CN" altLang="zh-CN" sz="2551" dirty="0"/>
              <a:t>理想低通滤波</a:t>
            </a:r>
            <a:r>
              <a:rPr lang="en-US" altLang="zh-CN" sz="2551" dirty="0"/>
              <a:t>D0=',num2str(d0(</a:t>
            </a:r>
            <a:r>
              <a:rPr lang="en-US" altLang="zh-CN" sz="2551" dirty="0" err="1"/>
              <a:t>i</a:t>
            </a:r>
            <a:r>
              <a:rPr lang="en-US" altLang="zh-CN" sz="2551" dirty="0"/>
              <a:t>))]);</a:t>
            </a:r>
            <a:endParaRPr lang="zh-CN" altLang="zh-CN" sz="2551" dirty="0"/>
          </a:p>
          <a:p>
            <a:r>
              <a:rPr lang="en-US" altLang="zh-CN" sz="2551" dirty="0"/>
              <a:t>end</a:t>
            </a:r>
            <a:endParaRPr lang="zh-CN" altLang="zh-CN" sz="2551" dirty="0"/>
          </a:p>
          <a:p>
            <a:endParaRPr lang="zh-CN" altLang="en-US" sz="2551" dirty="0"/>
          </a:p>
        </p:txBody>
      </p:sp>
    </p:spTree>
    <p:extLst>
      <p:ext uri="{BB962C8B-B14F-4D97-AF65-F5344CB8AC3E}">
        <p14:creationId xmlns:p14="http://schemas.microsoft.com/office/powerpoint/2010/main" val="27641077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51</a:t>
            </a:fld>
            <a:endParaRPr lang="en-US" altLang="zh-CN"/>
          </a:p>
        </p:txBody>
      </p:sp>
      <p:sp>
        <p:nvSpPr>
          <p:cNvPr id="3" name="Rectangle 2"/>
          <p:cNvSpPr txBox="1">
            <a:spLocks noChangeArrowheads="1"/>
          </p:cNvSpPr>
          <p:nvPr/>
        </p:nvSpPr>
        <p:spPr bwMode="auto">
          <a:xfrm>
            <a:off x="1963382" y="305746"/>
            <a:ext cx="404077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理想低通滤波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35843" name="图片 1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4487" y="1576718"/>
            <a:ext cx="1845853" cy="1835120"/>
          </a:xfrm>
          <a:prstGeom prst="rect">
            <a:avLst/>
          </a:prstGeom>
          <a:noFill/>
          <a:extLst>
            <a:ext uri="{909E8E84-426E-40DD-AFC4-6F175D3DCCD1}">
              <a14:hiddenFill xmlns:a14="http://schemas.microsoft.com/office/drawing/2010/main">
                <a:solidFill>
                  <a:srgbClr val="FFFFFF"/>
                </a:solidFill>
              </a14:hiddenFill>
            </a:ext>
          </a:extLst>
        </p:spPr>
      </p:pic>
      <p:pic>
        <p:nvPicPr>
          <p:cNvPr id="35842" name="图片 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107" y="1555467"/>
            <a:ext cx="1847474" cy="1836670"/>
          </a:xfrm>
          <a:prstGeom prst="rect">
            <a:avLst/>
          </a:prstGeom>
          <a:noFill/>
          <a:extLst>
            <a:ext uri="{909E8E84-426E-40DD-AFC4-6F175D3DCCD1}">
              <a14:hiddenFill xmlns:a14="http://schemas.microsoft.com/office/drawing/2010/main">
                <a:solidFill>
                  <a:srgbClr val="FFFFFF"/>
                </a:solidFill>
              </a14:hiddenFill>
            </a:ext>
          </a:extLst>
        </p:spPr>
      </p:pic>
      <p:pic>
        <p:nvPicPr>
          <p:cNvPr id="35841" name="图片 14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8174" y="1545008"/>
            <a:ext cx="1847474" cy="1836670"/>
          </a:xfrm>
          <a:prstGeom prst="rect">
            <a:avLst/>
          </a:prstGeom>
          <a:noFill/>
          <a:extLst>
            <a:ext uri="{909E8E84-426E-40DD-AFC4-6F175D3DCCD1}">
              <a14:hiddenFill xmlns:a14="http://schemas.microsoft.com/office/drawing/2010/main">
                <a:solidFill>
                  <a:srgbClr val="FFFFFF"/>
                </a:solidFill>
              </a14:hiddenFill>
            </a:ext>
          </a:extLst>
        </p:spPr>
      </p:pic>
      <p:pic>
        <p:nvPicPr>
          <p:cNvPr id="35849" name="图片 1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3722" y="3882128"/>
            <a:ext cx="1846618" cy="1836670"/>
          </a:xfrm>
          <a:prstGeom prst="rect">
            <a:avLst/>
          </a:prstGeom>
          <a:noFill/>
          <a:extLst>
            <a:ext uri="{909E8E84-426E-40DD-AFC4-6F175D3DCCD1}">
              <a14:hiddenFill xmlns:a14="http://schemas.microsoft.com/office/drawing/2010/main">
                <a:solidFill>
                  <a:srgbClr val="FFFFFF"/>
                </a:solidFill>
              </a14:hiddenFill>
            </a:ext>
          </a:extLst>
        </p:spPr>
      </p:pic>
      <p:pic>
        <p:nvPicPr>
          <p:cNvPr id="35848" name="图片 14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7107" y="3877212"/>
            <a:ext cx="1847474" cy="1836670"/>
          </a:xfrm>
          <a:prstGeom prst="rect">
            <a:avLst/>
          </a:prstGeom>
          <a:noFill/>
          <a:extLst>
            <a:ext uri="{909E8E84-426E-40DD-AFC4-6F175D3DCCD1}">
              <a14:hiddenFill xmlns:a14="http://schemas.microsoft.com/office/drawing/2010/main">
                <a:solidFill>
                  <a:srgbClr val="FFFFFF"/>
                </a:solidFill>
              </a14:hiddenFill>
            </a:ext>
          </a:extLst>
        </p:spPr>
      </p:pic>
      <p:pic>
        <p:nvPicPr>
          <p:cNvPr id="35847" name="图片 13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68172" y="3882128"/>
            <a:ext cx="1847474" cy="18366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3"/>
          <p:cNvSpPr>
            <a:spLocks noChangeArrowheads="1"/>
          </p:cNvSpPr>
          <p:nvPr/>
        </p:nvSpPr>
        <p:spPr bwMode="auto">
          <a:xfrm>
            <a:off x="1524001" y="6543499"/>
            <a:ext cx="235601" cy="47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endParaRPr lang="zh-CN" altLang="en-US" sz="2296"/>
          </a:p>
        </p:txBody>
      </p:sp>
      <p:sp>
        <p:nvSpPr>
          <p:cNvPr id="12" name="矩形 11"/>
          <p:cNvSpPr/>
          <p:nvPr/>
        </p:nvSpPr>
        <p:spPr>
          <a:xfrm>
            <a:off x="1531566" y="3371802"/>
            <a:ext cx="9136435" cy="484876"/>
          </a:xfrm>
          <a:prstGeom prst="rect">
            <a:avLst/>
          </a:prstGeom>
        </p:spPr>
        <p:txBody>
          <a:bodyPr wrap="square">
            <a:spAutoFit/>
          </a:bodyPr>
          <a:lstStyle/>
          <a:p>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a</a:t>
            </a:r>
            <a:r>
              <a:rPr lang="zh-CN" altLang="zh-CN" sz="2551" kern="100" dirty="0">
                <a:ea typeface="楷体" panose="02010609060101010101" pitchFamily="49" charset="-122"/>
                <a:cs typeface="Times New Roman" panose="02020603050405020304" pitchFamily="18" charset="0"/>
              </a:rPr>
              <a:t>）</a:t>
            </a:r>
            <a:r>
              <a:rPr lang="en-US" altLang="zh-CN" sz="2551" i="1" kern="100" dirty="0" err="1">
                <a:ea typeface="楷体" panose="02010609060101010101" pitchFamily="49" charset="-122"/>
                <a:cs typeface="Times New Roman" panose="02020603050405020304" pitchFamily="18" charset="0"/>
              </a:rPr>
              <a:t>lena</a:t>
            </a:r>
            <a:r>
              <a:rPr lang="zh-CN" altLang="zh-CN" sz="2551" kern="100" dirty="0">
                <a:ea typeface="楷体" panose="02010609060101010101" pitchFamily="49" charset="-122"/>
                <a:cs typeface="Times New Roman" panose="02020603050405020304" pitchFamily="18" charset="0"/>
              </a:rPr>
              <a:t>图像</a:t>
            </a:r>
            <a:r>
              <a:rPr lang="en-US" altLang="zh-CN" sz="2551" kern="100" dirty="0">
                <a:ea typeface="楷体" panose="02010609060101010101" pitchFamily="49" charset="-122"/>
                <a:cs typeface="Times New Roman" panose="02020603050405020304" pitchFamily="18" charset="0"/>
              </a:rPr>
              <a:t>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b</a:t>
            </a:r>
            <a:r>
              <a:rPr lang="zh-CN" altLang="zh-CN" sz="2551" kern="100" dirty="0">
                <a:ea typeface="楷体" panose="02010609060101010101" pitchFamily="49" charset="-122"/>
                <a:cs typeface="Times New Roman" panose="02020603050405020304" pitchFamily="18" charset="0"/>
              </a:rPr>
              <a:t>）傅里叶频谱</a:t>
            </a:r>
            <a:r>
              <a:rPr lang="en-US" altLang="zh-CN" sz="2551" kern="100" dirty="0">
                <a:ea typeface="楷体" panose="02010609060101010101" pitchFamily="49" charset="-122"/>
                <a:cs typeface="Times New Roman" panose="02020603050405020304" pitchFamily="18" charset="0"/>
              </a:rPr>
              <a:t>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c</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=5,</a:t>
            </a:r>
            <a:r>
              <a:rPr lang="zh-CN" altLang="zh-CN" sz="2551" kern="100" dirty="0">
                <a:ea typeface="楷体" panose="02010609060101010101" pitchFamily="49" charset="-122"/>
                <a:cs typeface="Times New Roman" panose="02020603050405020304" pitchFamily="18" charset="0"/>
              </a:rPr>
              <a:t>能量为</a:t>
            </a:r>
            <a:r>
              <a:rPr lang="en-US" altLang="zh-CN" sz="2551" kern="100" dirty="0">
                <a:ea typeface="楷体" panose="02010609060101010101" pitchFamily="49" charset="-122"/>
                <a:cs typeface="Times New Roman" panose="02020603050405020304" pitchFamily="18" charset="0"/>
              </a:rPr>
              <a:t>90%</a:t>
            </a:r>
            <a:endParaRPr lang="zh-CN" altLang="zh-CN" sz="2551" kern="100" dirty="0">
              <a:ea typeface="楷体" panose="02010609060101010101" pitchFamily="49" charset="-122"/>
              <a:cs typeface="Times New Roman" panose="02020603050405020304" pitchFamily="18" charset="0"/>
            </a:endParaRPr>
          </a:p>
        </p:txBody>
      </p:sp>
      <p:sp>
        <p:nvSpPr>
          <p:cNvPr id="13" name="矩形 12"/>
          <p:cNvSpPr/>
          <p:nvPr/>
        </p:nvSpPr>
        <p:spPr>
          <a:xfrm>
            <a:off x="2230455" y="5614951"/>
            <a:ext cx="2092218" cy="877420"/>
          </a:xfrm>
          <a:prstGeom prst="rect">
            <a:avLst/>
          </a:prstGeom>
        </p:spPr>
        <p:txBody>
          <a:bodyPr wrap="square">
            <a:spAutoFit/>
          </a:bodyPr>
          <a:lstStyle/>
          <a:p>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d</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=11,     </a:t>
            </a:r>
            <a:r>
              <a:rPr lang="zh-CN" altLang="zh-CN" sz="2551" kern="100" dirty="0">
                <a:ea typeface="楷体" panose="02010609060101010101" pitchFamily="49" charset="-122"/>
                <a:cs typeface="Times New Roman" panose="02020603050405020304" pitchFamily="18" charset="0"/>
              </a:rPr>
              <a:t>能量为</a:t>
            </a:r>
            <a:r>
              <a:rPr lang="en-US" altLang="zh-CN" sz="2551" kern="100" dirty="0">
                <a:ea typeface="楷体" panose="02010609060101010101" pitchFamily="49" charset="-122"/>
                <a:cs typeface="Times New Roman" panose="02020603050405020304" pitchFamily="18" charset="0"/>
              </a:rPr>
              <a:t>95%</a:t>
            </a:r>
            <a:endParaRPr lang="zh-CN" altLang="zh-CN" sz="2551" kern="100" dirty="0">
              <a:ea typeface="楷体" panose="02010609060101010101" pitchFamily="49" charset="-122"/>
              <a:cs typeface="Times New Roman" panose="02020603050405020304" pitchFamily="18" charset="0"/>
            </a:endParaRPr>
          </a:p>
        </p:txBody>
      </p:sp>
      <p:sp>
        <p:nvSpPr>
          <p:cNvPr id="14" name="矩形 13"/>
          <p:cNvSpPr/>
          <p:nvPr/>
        </p:nvSpPr>
        <p:spPr>
          <a:xfrm>
            <a:off x="7618651" y="5677212"/>
            <a:ext cx="1920719" cy="877420"/>
          </a:xfrm>
          <a:prstGeom prst="rect">
            <a:avLst/>
          </a:prstGeom>
        </p:spPr>
        <p:txBody>
          <a:bodyPr wrap="none">
            <a:spAutoFit/>
          </a:bodyPr>
          <a:lstStyle/>
          <a:p>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f</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=68,</a:t>
            </a:r>
            <a:br>
              <a:rPr lang="en-US" altLang="zh-CN" sz="2551" kern="100" dirty="0">
                <a:ea typeface="楷体" panose="02010609060101010101" pitchFamily="49" charset="-122"/>
                <a:cs typeface="Times New Roman" panose="02020603050405020304" pitchFamily="18" charset="0"/>
              </a:rPr>
            </a:br>
            <a:r>
              <a:rPr lang="zh-CN" altLang="zh-CN" sz="2551" kern="100" dirty="0">
                <a:ea typeface="楷体" panose="02010609060101010101" pitchFamily="49" charset="-122"/>
                <a:cs typeface="Times New Roman" panose="02020603050405020304" pitchFamily="18" charset="0"/>
              </a:rPr>
              <a:t>能量为</a:t>
            </a:r>
            <a:r>
              <a:rPr lang="en-US" altLang="zh-CN" sz="2551" kern="100" dirty="0">
                <a:ea typeface="楷体" panose="02010609060101010101" pitchFamily="49" charset="-122"/>
                <a:cs typeface="Times New Roman" panose="02020603050405020304" pitchFamily="18" charset="0"/>
              </a:rPr>
              <a:t>99.5%</a:t>
            </a:r>
            <a:endParaRPr lang="zh-CN" altLang="en-US" sz="2551" dirty="0"/>
          </a:p>
        </p:txBody>
      </p:sp>
      <p:sp>
        <p:nvSpPr>
          <p:cNvPr id="15" name="矩形 14"/>
          <p:cNvSpPr/>
          <p:nvPr/>
        </p:nvSpPr>
        <p:spPr>
          <a:xfrm>
            <a:off x="4990093" y="5677212"/>
            <a:ext cx="2073003" cy="877420"/>
          </a:xfrm>
          <a:prstGeom prst="rect">
            <a:avLst/>
          </a:prstGeom>
        </p:spPr>
        <p:txBody>
          <a:bodyPr wrap="none">
            <a:spAutoFit/>
          </a:bodyPr>
          <a:lstStyle/>
          <a:p>
            <a:r>
              <a:rPr lang="zh-CN" altLang="zh-CN" sz="2551" kern="100" dirty="0">
                <a:ea typeface="楷体" panose="02010609060101010101" pitchFamily="49" charset="-122"/>
                <a:cs typeface="Times New Roman" panose="02020603050405020304" pitchFamily="18" charset="0"/>
              </a:rPr>
              <a:t>（ </a:t>
            </a:r>
            <a:r>
              <a:rPr lang="en-US" altLang="zh-CN" sz="2551" kern="100" dirty="0">
                <a:ea typeface="楷体" panose="02010609060101010101" pitchFamily="49" charset="-122"/>
                <a:cs typeface="Times New Roman" panose="02020603050405020304" pitchFamily="18" charset="0"/>
              </a:rPr>
              <a:t>e</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=45,</a:t>
            </a:r>
            <a:br>
              <a:rPr lang="en-US" altLang="zh-CN" sz="2551" kern="100" dirty="0">
                <a:ea typeface="楷体" panose="02010609060101010101" pitchFamily="49" charset="-122"/>
                <a:cs typeface="Times New Roman" panose="02020603050405020304" pitchFamily="18" charset="0"/>
              </a:rPr>
            </a:br>
            <a:r>
              <a:rPr lang="zh-CN" altLang="zh-CN" sz="2551" kern="100" dirty="0">
                <a:ea typeface="楷体" panose="02010609060101010101" pitchFamily="49" charset="-122"/>
                <a:cs typeface="Times New Roman" panose="02020603050405020304" pitchFamily="18" charset="0"/>
              </a:rPr>
              <a:t>能量为</a:t>
            </a:r>
            <a:r>
              <a:rPr lang="en-US" altLang="zh-CN" sz="2551" kern="100" dirty="0">
                <a:ea typeface="楷体" panose="02010609060101010101" pitchFamily="49" charset="-122"/>
                <a:cs typeface="Times New Roman" panose="02020603050405020304" pitchFamily="18" charset="0"/>
              </a:rPr>
              <a:t>99%</a:t>
            </a:r>
            <a:endParaRPr lang="zh-CN" altLang="zh-CN" sz="2551" kern="100" dirty="0">
              <a:ea typeface="楷体" panose="02010609060101010101" pitchFamily="49" charset="-122"/>
              <a:cs typeface="Times New Roman" panose="02020603050405020304" pitchFamily="18" charset="0"/>
            </a:endParaRPr>
          </a:p>
        </p:txBody>
      </p:sp>
      <p:sp>
        <p:nvSpPr>
          <p:cNvPr id="16" name="矩形 15"/>
          <p:cNvSpPr/>
          <p:nvPr/>
        </p:nvSpPr>
        <p:spPr>
          <a:xfrm>
            <a:off x="1801428" y="1047154"/>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40834951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52</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Text Box 3"/>
          <p:cNvSpPr txBox="1">
            <a:spLocks noChangeArrowheads="1"/>
          </p:cNvSpPr>
          <p:nvPr/>
        </p:nvSpPr>
        <p:spPr bwMode="auto">
          <a:xfrm>
            <a:off x="1963381" y="1733016"/>
            <a:ext cx="8323955" cy="103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ts val="383"/>
              </a:spcBef>
              <a:spcAft>
                <a:spcPts val="383"/>
              </a:spcAft>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又称为最大平坦滤波器。一个阶为</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，截断频率为</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306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的巴特沃思低通滤波器转移函数：</a:t>
            </a:r>
          </a:p>
        </p:txBody>
      </p:sp>
      <p:graphicFrame>
        <p:nvGraphicFramePr>
          <p:cNvPr id="6" name="Object 4"/>
          <p:cNvGraphicFramePr>
            <a:graphicFrameLocks noChangeAspect="1"/>
          </p:cNvGraphicFramePr>
          <p:nvPr>
            <p:extLst/>
          </p:nvPr>
        </p:nvGraphicFramePr>
        <p:xfrm>
          <a:off x="2968376" y="4364747"/>
          <a:ext cx="5853699" cy="1127815"/>
        </p:xfrm>
        <a:graphic>
          <a:graphicData uri="http://schemas.openxmlformats.org/presentationml/2006/ole">
            <mc:AlternateContent xmlns:mc="http://schemas.openxmlformats.org/markup-compatibility/2006">
              <mc:Choice xmlns:v="urn:schemas-microsoft-com:vml" Requires="v">
                <p:oleObj spid="_x0000_s16414" name="Equation" r:id="rId3" imgW="2298600" imgH="457200" progId="Equation.DSMT4">
                  <p:embed/>
                </p:oleObj>
              </mc:Choice>
              <mc:Fallback>
                <p:oleObj name="Equation" r:id="rId3" imgW="2298600" imgH="457200" progId="Equation.DSMT4">
                  <p:embed/>
                  <p:pic>
                    <p:nvPicPr>
                      <p:cNvPr id="6" name="Object 4"/>
                      <p:cNvPicPr>
                        <a:picLocks noChangeAspect="1" noChangeArrowheads="1"/>
                      </p:cNvPicPr>
                      <p:nvPr/>
                    </p:nvPicPr>
                    <p:blipFill>
                      <a:blip r:embed="rId4"/>
                      <a:srcRect/>
                      <a:stretch>
                        <a:fillRect/>
                      </a:stretch>
                    </p:blipFill>
                    <p:spPr bwMode="auto">
                      <a:xfrm>
                        <a:off x="2968376" y="4364747"/>
                        <a:ext cx="5853699" cy="1127815"/>
                      </a:xfrm>
                      <a:prstGeom prst="rect">
                        <a:avLst/>
                      </a:prstGeom>
                      <a:solidFill>
                        <a:schemeClr val="bg1"/>
                      </a:solidFill>
                      <a:ln w="12700" cmpd="tri">
                        <a:noFill/>
                        <a:miter lim="800000"/>
                        <a:headEnd/>
                        <a:tailEnd/>
                      </a:ln>
                    </p:spPr>
                  </p:pic>
                </p:oleObj>
              </mc:Fallback>
            </mc:AlternateContent>
          </a:graphicData>
        </a:graphic>
      </p:graphicFrame>
      <p:sp>
        <p:nvSpPr>
          <p:cNvPr id="7" name="矩形 6"/>
          <p:cNvSpPr>
            <a:spLocks noChangeArrowheads="1"/>
          </p:cNvSpPr>
          <p:nvPr/>
        </p:nvSpPr>
        <p:spPr bwMode="auto">
          <a:xfrm>
            <a:off x="1963381" y="5696144"/>
            <a:ext cx="8235366"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306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306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306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降为最大值的    或</a:t>
            </a:r>
            <a:endParaRPr lang="zh-CN" altLang="en-US" sz="306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0" name="对象 9"/>
          <p:cNvGraphicFramePr>
            <a:graphicFrameLocks noChangeAspect="1"/>
          </p:cNvGraphicFramePr>
          <p:nvPr>
            <p:extLst/>
          </p:nvPr>
        </p:nvGraphicFramePr>
        <p:xfrm>
          <a:off x="2967459" y="2792923"/>
          <a:ext cx="4363445" cy="1133888"/>
        </p:xfrm>
        <a:graphic>
          <a:graphicData uri="http://schemas.openxmlformats.org/presentationml/2006/ole">
            <mc:AlternateContent xmlns:mc="http://schemas.openxmlformats.org/markup-compatibility/2006">
              <mc:Choice xmlns:v="urn:schemas-microsoft-com:vml" Requires="v">
                <p:oleObj spid="_x0000_s16415" name="Equation" r:id="rId5" imgW="1930320" imgH="507960" progId="Equation.DSMT4">
                  <p:embed/>
                </p:oleObj>
              </mc:Choice>
              <mc:Fallback>
                <p:oleObj name="Equation" r:id="rId5" imgW="1930320" imgH="507960" progId="Equation.DSMT4">
                  <p:embed/>
                  <p:pic>
                    <p:nvPicPr>
                      <p:cNvPr id="10" name="对象 9"/>
                      <p:cNvPicPr>
                        <a:picLocks noChangeAspect="1" noChangeArrowheads="1"/>
                      </p:cNvPicPr>
                      <p:nvPr/>
                    </p:nvPicPr>
                    <p:blipFill>
                      <a:blip r:embed="rId6"/>
                      <a:srcRect/>
                      <a:stretch>
                        <a:fillRect/>
                      </a:stretch>
                    </p:blipFill>
                    <p:spPr bwMode="auto">
                      <a:xfrm>
                        <a:off x="2967459" y="2792923"/>
                        <a:ext cx="4363445" cy="1133888"/>
                      </a:xfrm>
                      <a:prstGeom prst="rect">
                        <a:avLst/>
                      </a:prstGeom>
                      <a:noFill/>
                    </p:spPr>
                  </p:pic>
                </p:oleObj>
              </mc:Fallback>
            </mc:AlternateContent>
          </a:graphicData>
        </a:graphic>
      </p:graphicFrame>
      <p:sp>
        <p:nvSpPr>
          <p:cNvPr id="11" name="左大括号 10"/>
          <p:cNvSpPr/>
          <p:nvPr/>
        </p:nvSpPr>
        <p:spPr bwMode="auto">
          <a:xfrm>
            <a:off x="2509157" y="3105538"/>
            <a:ext cx="459218" cy="1996420"/>
          </a:xfrm>
          <a:prstGeom prst="leftBrace">
            <a:avLst/>
          </a:prstGeom>
          <a:noFill/>
          <a:ln w="19050" cap="flat" cmpd="sng" algn="ctr">
            <a:solidFill>
              <a:srgbClr val="0000CC"/>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sp>
        <p:nvSpPr>
          <p:cNvPr id="12" name="文本框 11"/>
          <p:cNvSpPr txBox="1"/>
          <p:nvPr/>
        </p:nvSpPr>
        <p:spPr>
          <a:xfrm>
            <a:off x="4706229" y="4029529"/>
            <a:ext cx="1010281" cy="445635"/>
          </a:xfrm>
          <a:prstGeom prst="rect">
            <a:avLst/>
          </a:prstGeom>
          <a:noFill/>
        </p:spPr>
        <p:txBody>
          <a:bodyPr wrap="square" rtlCol="0">
            <a:spAutoFit/>
          </a:bodyPr>
          <a:lstStyle/>
          <a:p>
            <a:r>
              <a:rPr lang="zh-CN" altLang="en-US" sz="2296" dirty="0">
                <a:latin typeface="楷体" panose="02010609060101010101" pitchFamily="49" charset="-122"/>
                <a:ea typeface="楷体" panose="02010609060101010101" pitchFamily="49" charset="-122"/>
              </a:rPr>
              <a:t>或</a:t>
            </a:r>
          </a:p>
        </p:txBody>
      </p:sp>
      <p:graphicFrame>
        <p:nvGraphicFramePr>
          <p:cNvPr id="14" name="对象 13"/>
          <p:cNvGraphicFramePr>
            <a:graphicFrameLocks noChangeAspect="1"/>
          </p:cNvGraphicFramePr>
          <p:nvPr>
            <p:extLst/>
          </p:nvPr>
        </p:nvGraphicFramePr>
        <p:xfrm>
          <a:off x="8321076" y="5492562"/>
          <a:ext cx="558084" cy="993113"/>
        </p:xfrm>
        <a:graphic>
          <a:graphicData uri="http://schemas.openxmlformats.org/presentationml/2006/ole">
            <mc:AlternateContent xmlns:mc="http://schemas.openxmlformats.org/markup-compatibility/2006">
              <mc:Choice xmlns:v="urn:schemas-microsoft-com:vml" Requires="v">
                <p:oleObj spid="_x0000_s16416" name="Equation" r:id="rId7" imgW="152280" imgH="406080" progId="Equation.DSMT4">
                  <p:embed/>
                </p:oleObj>
              </mc:Choice>
              <mc:Fallback>
                <p:oleObj name="Equation" r:id="rId7" imgW="152280" imgH="406080" progId="Equation.DSMT4">
                  <p:embed/>
                  <p:pic>
                    <p:nvPicPr>
                      <p:cNvPr id="14" name="对象 13"/>
                      <p:cNvPicPr/>
                      <p:nvPr/>
                    </p:nvPicPr>
                    <p:blipFill>
                      <a:blip r:embed="rId8"/>
                      <a:stretch>
                        <a:fillRect/>
                      </a:stretch>
                    </p:blipFill>
                    <p:spPr>
                      <a:xfrm>
                        <a:off x="8321076" y="5492562"/>
                        <a:ext cx="558084" cy="993113"/>
                      </a:xfrm>
                      <a:prstGeom prst="rect">
                        <a:avLst/>
                      </a:prstGeom>
                    </p:spPr>
                  </p:pic>
                </p:oleObj>
              </mc:Fallback>
            </mc:AlternateContent>
          </a:graphicData>
        </a:graphic>
      </p:graphicFrame>
      <p:graphicFrame>
        <p:nvGraphicFramePr>
          <p:cNvPr id="15" name="对象 14"/>
          <p:cNvGraphicFramePr>
            <a:graphicFrameLocks noChangeAspect="1"/>
          </p:cNvGraphicFramePr>
          <p:nvPr>
            <p:extLst/>
          </p:nvPr>
        </p:nvGraphicFramePr>
        <p:xfrm>
          <a:off x="9006215" y="5430755"/>
          <a:ext cx="977979" cy="1054921"/>
        </p:xfrm>
        <a:graphic>
          <a:graphicData uri="http://schemas.openxmlformats.org/presentationml/2006/ole">
            <mc:AlternateContent xmlns:mc="http://schemas.openxmlformats.org/markup-compatibility/2006">
              <mc:Choice xmlns:v="urn:schemas-microsoft-com:vml" Requires="v">
                <p:oleObj spid="_x0000_s16417" name="Equation" r:id="rId9" imgW="266400" imgH="431640" progId="Equation.DSMT4">
                  <p:embed/>
                </p:oleObj>
              </mc:Choice>
              <mc:Fallback>
                <p:oleObj name="Equation" r:id="rId9" imgW="266400" imgH="431640" progId="Equation.DSMT4">
                  <p:embed/>
                  <p:pic>
                    <p:nvPicPr>
                      <p:cNvPr id="15" name="对象 14"/>
                      <p:cNvPicPr/>
                      <p:nvPr/>
                    </p:nvPicPr>
                    <p:blipFill>
                      <a:blip r:embed="rId10"/>
                      <a:stretch>
                        <a:fillRect/>
                      </a:stretch>
                    </p:blipFill>
                    <p:spPr>
                      <a:xfrm>
                        <a:off x="9006215" y="5430755"/>
                        <a:ext cx="977979" cy="1054921"/>
                      </a:xfrm>
                      <a:prstGeom prst="rect">
                        <a:avLst/>
                      </a:prstGeom>
                    </p:spPr>
                  </p:pic>
                </p:oleObj>
              </mc:Fallback>
            </mc:AlternateContent>
          </a:graphicData>
        </a:graphic>
      </p:graphicFrame>
      <p:sp>
        <p:nvSpPr>
          <p:cNvPr id="13" name="文本框 12"/>
          <p:cNvSpPr txBox="1"/>
          <p:nvPr/>
        </p:nvSpPr>
        <p:spPr>
          <a:xfrm>
            <a:off x="1793918" y="1144386"/>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a:t>
            </a:r>
            <a:r>
              <a:rPr lang="zh-CN" altLang="en-US" sz="2296" dirty="0">
                <a:solidFill>
                  <a:srgbClr val="0000CC"/>
                </a:solidFill>
                <a:latin typeface="+mj-ea"/>
              </a:rPr>
              <a:t>原理</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5123440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53</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Rectangle 3"/>
          <p:cNvSpPr>
            <a:spLocks noChangeArrowheads="1"/>
          </p:cNvSpPr>
          <p:nvPr/>
        </p:nvSpPr>
        <p:spPr bwMode="auto">
          <a:xfrm>
            <a:off x="2140667" y="1413667"/>
            <a:ext cx="6206014" cy="59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5000"/>
              <a:buFont typeface="Wingdings" panose="05000000000000000000" pitchFamily="2" charset="2"/>
              <a:buNone/>
            </a:pPr>
            <a:r>
              <a:rPr lang="en-US" altLang="zh-CN" sz="3061" dirty="0">
                <a:solidFill>
                  <a:srgbClr val="C00000"/>
                </a:solidFill>
                <a:latin typeface="华文新魏" panose="02010800040101010101" pitchFamily="2" charset="-122"/>
                <a:ea typeface="华文新魏" panose="02010800040101010101" pitchFamily="2" charset="-122"/>
              </a:rPr>
              <a:t>BLPF</a:t>
            </a:r>
            <a:r>
              <a:rPr lang="zh-CN" altLang="en-US" sz="3061" dirty="0">
                <a:solidFill>
                  <a:srgbClr val="C00000"/>
                </a:solidFill>
                <a:latin typeface="华文新魏" panose="02010800040101010101" pitchFamily="2" charset="-122"/>
                <a:ea typeface="华文新魏" panose="02010800040101010101" pitchFamily="2" charset="-122"/>
              </a:rPr>
              <a:t>转移函数的透视图</a:t>
            </a:r>
            <a:endParaRPr lang="zh-CN" altLang="en-US" sz="3061" baseline="-25000" dirty="0">
              <a:solidFill>
                <a:srgbClr val="C00000"/>
              </a:solidFill>
              <a:latin typeface="华文新魏" panose="02010800040101010101" pitchFamily="2" charset="-122"/>
              <a:ea typeface="华文新魏" panose="02010800040101010101" pitchFamily="2" charset="-122"/>
            </a:endParaRPr>
          </a:p>
        </p:txBody>
      </p:sp>
      <p:pic>
        <p:nvPicPr>
          <p:cNvPr id="6" name="图片 5" descr="BLPF.jpg"/>
          <p:cNvPicPr/>
          <p:nvPr/>
        </p:nvPicPr>
        <p:blipFill>
          <a:blip r:embed="rId2" cstate="print"/>
          <a:stretch>
            <a:fillRect/>
          </a:stretch>
        </p:blipFill>
        <p:spPr>
          <a:xfrm>
            <a:off x="2146722" y="2510564"/>
            <a:ext cx="3352294" cy="3214528"/>
          </a:xfrm>
          <a:prstGeom prst="rect">
            <a:avLst/>
          </a:prstGeom>
          <a:ln>
            <a:solidFill>
              <a:schemeClr val="tx1"/>
            </a:solidFill>
          </a:ln>
        </p:spPr>
      </p:pic>
      <p:sp>
        <p:nvSpPr>
          <p:cNvPr id="7" name="Text Box 4"/>
          <p:cNvSpPr txBox="1">
            <a:spLocks noChangeArrowheads="1"/>
          </p:cNvSpPr>
          <p:nvPr/>
        </p:nvSpPr>
        <p:spPr bwMode="auto">
          <a:xfrm>
            <a:off x="5981794" y="2792552"/>
            <a:ext cx="1813315"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indent="-437369" eaLnBrk="1" hangingPunct="1">
              <a:spcBef>
                <a:spcPts val="383"/>
              </a:spcBef>
              <a:buClr>
                <a:srgbClr val="7030A0"/>
              </a:buClr>
              <a:buSzPct val="75000"/>
              <a:buFont typeface="Wingdings" panose="05000000000000000000" pitchFamily="2" charset="2"/>
              <a:buChar char="n"/>
            </a:pPr>
            <a:r>
              <a:rPr lang="zh-CN" altLang="en-US" sz="3061" dirty="0">
                <a:solidFill>
                  <a:schemeClr val="tx1"/>
                </a:solidFill>
                <a:latin typeface="楷体" panose="02010609060101010101" pitchFamily="49" charset="-122"/>
                <a:ea typeface="楷体" panose="02010609060101010101" pitchFamily="49" charset="-122"/>
                <a:cs typeface="Times New Roman" panose="02020603050405020304" pitchFamily="18" charset="0"/>
              </a:rPr>
              <a:t>特性</a:t>
            </a:r>
            <a:r>
              <a:rPr lang="zh-CN" altLang="en-US" sz="3061" dirty="0">
                <a:solidFill>
                  <a:schemeClr val="tx1"/>
                </a:solidFill>
                <a:latin typeface="+mn-ea"/>
                <a:ea typeface="+mn-ea"/>
                <a:cs typeface="Times New Roman" panose="02020603050405020304" pitchFamily="18" charset="0"/>
              </a:rPr>
              <a:t> </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632" y="1678188"/>
            <a:ext cx="1056202" cy="111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233767" y="3368359"/>
            <a:ext cx="3976630" cy="2366032"/>
          </a:xfrm>
          <a:prstGeom prst="rect">
            <a:avLst/>
          </a:prstGeom>
        </p:spPr>
        <p:txBody>
          <a:bodyPr wrap="square">
            <a:spAutoFit/>
          </a:bodyPr>
          <a:lstStyle/>
          <a:p>
            <a:pPr marL="437369" indent="-437369">
              <a:spcBef>
                <a:spcPts val="383"/>
              </a:spcBef>
              <a:buClr>
                <a:srgbClr val="7030A0"/>
              </a:buClr>
              <a:buSzPct val="75000"/>
              <a:buFont typeface="Wingdings" panose="05000000000000000000" pitchFamily="2" charset="2"/>
              <a:buChar char="p"/>
            </a:pPr>
            <a:r>
              <a:rPr lang="zh-CN" altLang="en-US" sz="2296" dirty="0">
                <a:latin typeface="楷体" panose="02010609060101010101" pitchFamily="49" charset="-122"/>
                <a:ea typeface="楷体" panose="02010609060101010101" pitchFamily="49" charset="-122"/>
                <a:cs typeface="Times New Roman" panose="02020603050405020304" pitchFamily="18" charset="0"/>
              </a:rPr>
              <a:t>是连续衰减</a:t>
            </a:r>
            <a:endParaRPr lang="en-US" altLang="zh-CN" sz="2296" dirty="0">
              <a:latin typeface="楷体" panose="02010609060101010101" pitchFamily="49" charset="-122"/>
              <a:ea typeface="楷体" panose="02010609060101010101" pitchFamily="49" charset="-122"/>
              <a:cs typeface="Times New Roman" panose="02020603050405020304" pitchFamily="18" charset="0"/>
            </a:endParaRPr>
          </a:p>
          <a:p>
            <a:pPr marL="437369" indent="-437369">
              <a:spcBef>
                <a:spcPts val="383"/>
              </a:spcBef>
              <a:buClr>
                <a:srgbClr val="7030A0"/>
              </a:buClr>
              <a:buSzPct val="75000"/>
              <a:buFont typeface="Wingdings" panose="05000000000000000000" pitchFamily="2" charset="2"/>
              <a:buChar char="p"/>
            </a:pPr>
            <a:r>
              <a:rPr lang="zh-CN" altLang="en-US" sz="2296" dirty="0">
                <a:latin typeface="楷体" panose="02010609060101010101" pitchFamily="49" charset="-122"/>
                <a:ea typeface="楷体" panose="02010609060101010101" pitchFamily="49" charset="-122"/>
                <a:cs typeface="Times New Roman" panose="02020603050405020304" pitchFamily="18" charset="0"/>
              </a:rPr>
              <a:t>图像边缘的模糊程度大大减小</a:t>
            </a:r>
            <a:endParaRPr lang="en-US" altLang="zh-CN" sz="2296" dirty="0">
              <a:latin typeface="楷体" panose="02010609060101010101" pitchFamily="49" charset="-122"/>
              <a:ea typeface="楷体" panose="02010609060101010101" pitchFamily="49" charset="-122"/>
              <a:cs typeface="Times New Roman" panose="02020603050405020304" pitchFamily="18" charset="0"/>
            </a:endParaRPr>
          </a:p>
          <a:p>
            <a:pPr marL="437369" indent="-437369">
              <a:spcBef>
                <a:spcPts val="383"/>
              </a:spcBef>
              <a:buClr>
                <a:srgbClr val="7030A0"/>
              </a:buClr>
              <a:buSzPct val="75000"/>
              <a:buFont typeface="Wingdings" panose="05000000000000000000" pitchFamily="2" charset="2"/>
              <a:buChar char="p"/>
            </a:pPr>
            <a:r>
              <a:rPr lang="zh-CN" altLang="en-US" sz="2296" dirty="0">
                <a:latin typeface="楷体" panose="02010609060101010101" pitchFamily="49" charset="-122"/>
                <a:ea typeface="楷体" panose="02010609060101010101" pitchFamily="49" charset="-122"/>
                <a:cs typeface="Times New Roman" panose="02020603050405020304" pitchFamily="18" charset="0"/>
              </a:rPr>
              <a:t>对噪声的平滑效果不如</a:t>
            </a:r>
            <a:r>
              <a:rPr lang="en-US" altLang="zh-CN" sz="2296" dirty="0">
                <a:latin typeface="楷体" panose="02010609060101010101" pitchFamily="49" charset="-122"/>
                <a:ea typeface="楷体" panose="02010609060101010101" pitchFamily="49" charset="-122"/>
                <a:cs typeface="Times New Roman" panose="02020603050405020304" pitchFamily="18" charset="0"/>
              </a:rPr>
              <a:t>ILPF</a:t>
            </a:r>
          </a:p>
          <a:p>
            <a:pPr marL="437369" indent="-437369">
              <a:spcBef>
                <a:spcPts val="383"/>
              </a:spcBef>
              <a:buClr>
                <a:srgbClr val="7030A0"/>
              </a:buClr>
              <a:buSzPct val="75000"/>
              <a:buFont typeface="Wingdings" panose="05000000000000000000" pitchFamily="2" charset="2"/>
              <a:buChar char="p"/>
            </a:pPr>
            <a:r>
              <a:rPr lang="zh-CN" altLang="en-US" sz="2296" dirty="0">
                <a:latin typeface="楷体" panose="02010609060101010101" pitchFamily="49" charset="-122"/>
                <a:ea typeface="楷体" panose="02010609060101010101" pitchFamily="49" charset="-122"/>
                <a:cs typeface="Times New Roman" panose="02020603050405020304" pitchFamily="18" charset="0"/>
              </a:rPr>
              <a:t>振铃效应减缓</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447085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54</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Rectangle 3"/>
          <p:cNvSpPr>
            <a:spLocks noChangeArrowheads="1"/>
          </p:cNvSpPr>
          <p:nvPr/>
        </p:nvSpPr>
        <p:spPr bwMode="auto">
          <a:xfrm>
            <a:off x="2100801" y="1495981"/>
            <a:ext cx="7714870" cy="9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华文新魏" panose="02010800040101010101" pitchFamily="2" charset="-122"/>
                <a:ea typeface="华文新魏" panose="02010800040101010101" pitchFamily="2" charset="-122"/>
              </a:rPr>
              <a:t>（不同阶数</a:t>
            </a:r>
            <a:r>
              <a:rPr lang="en-US" altLang="zh-CN" sz="3061" dirty="0">
                <a:solidFill>
                  <a:srgbClr val="C00000"/>
                </a:solidFill>
                <a:latin typeface="华文新魏" panose="02010800040101010101" pitchFamily="2" charset="-122"/>
                <a:ea typeface="华文新魏" panose="02010800040101010101" pitchFamily="2" charset="-122"/>
              </a:rPr>
              <a:t>n</a:t>
            </a:r>
            <a:r>
              <a:rPr lang="zh-CN" altLang="en-US" sz="3061" dirty="0">
                <a:solidFill>
                  <a:srgbClr val="C00000"/>
                </a:solidFill>
                <a:latin typeface="华文新魏" panose="02010800040101010101" pitchFamily="2" charset="-122"/>
                <a:ea typeface="华文新魏" panose="02010800040101010101" pitchFamily="2" charset="-122"/>
              </a:rPr>
              <a:t>）</a:t>
            </a:r>
            <a:r>
              <a:rPr lang="en-US" altLang="zh-CN" sz="3061" dirty="0">
                <a:solidFill>
                  <a:srgbClr val="C00000"/>
                </a:solidFill>
                <a:latin typeface="华文新魏" panose="02010800040101010101" pitchFamily="2" charset="-122"/>
                <a:ea typeface="华文新魏" panose="02010800040101010101" pitchFamily="2" charset="-122"/>
              </a:rPr>
              <a:t>BLPF</a:t>
            </a:r>
            <a:r>
              <a:rPr lang="zh-CN" altLang="en-US" sz="3061" dirty="0">
                <a:solidFill>
                  <a:srgbClr val="C00000"/>
                </a:solidFill>
                <a:latin typeface="华文新魏" panose="02010800040101010101" pitchFamily="2" charset="-122"/>
                <a:ea typeface="华文新魏" panose="02010800040101010101" pitchFamily="2" charset="-122"/>
              </a:rPr>
              <a:t>转移函数的剖面图</a:t>
            </a:r>
            <a:endParaRPr lang="zh-CN" altLang="en-US" sz="3061" baseline="-25000" dirty="0">
              <a:solidFill>
                <a:srgbClr val="C00000"/>
              </a:solidFill>
              <a:latin typeface="华文新魏" panose="02010800040101010101" pitchFamily="2" charset="-122"/>
              <a:ea typeface="华文新魏" panose="02010800040101010101" pitchFamily="2" charset="-122"/>
            </a:endParaRPr>
          </a:p>
        </p:txBody>
      </p:sp>
      <p:pic>
        <p:nvPicPr>
          <p:cNvPr id="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583" y="2032067"/>
            <a:ext cx="5168599" cy="411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p:cNvSpPr txBox="1">
            <a:spLocks noChangeArrowheads="1"/>
          </p:cNvSpPr>
          <p:nvPr/>
        </p:nvSpPr>
        <p:spPr bwMode="auto">
          <a:xfrm>
            <a:off x="7112181" y="2866423"/>
            <a:ext cx="284687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zh-CN" sz="306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随着阶数</a:t>
            </a:r>
            <a:r>
              <a:rPr lang="en-US" altLang="zh-CN" sz="3061" i="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zh-CN" sz="306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的增加，图像振铃效应越来越明显</a:t>
            </a:r>
            <a:r>
              <a:rPr lang="zh-CN" altLang="en-US" sz="306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729388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55</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矩形 4"/>
          <p:cNvSpPr/>
          <p:nvPr/>
        </p:nvSpPr>
        <p:spPr>
          <a:xfrm>
            <a:off x="1779347" y="1405219"/>
            <a:ext cx="8431048" cy="445635"/>
          </a:xfrm>
          <a:prstGeom prst="rect">
            <a:avLst/>
          </a:prstGeom>
        </p:spPr>
        <p:txBody>
          <a:bodyPr wrap="squar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例程</a:t>
            </a:r>
            <a:r>
              <a:rPr lang="en-US" altLang="zh-CN"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阶数不同的巴特沃斯低通滤波器</a:t>
            </a:r>
            <a:endParaRPr lang="zh-CN" altLang="en-US" sz="2296" dirty="0">
              <a:solidFill>
                <a:srgbClr val="0000CC"/>
              </a:solidFill>
              <a:latin typeface="+mj-ea"/>
              <a:ea typeface="+mj-ea"/>
            </a:endParaRPr>
          </a:p>
        </p:txBody>
      </p:sp>
      <p:sp>
        <p:nvSpPr>
          <p:cNvPr id="6" name="文本框 5"/>
          <p:cNvSpPr txBox="1"/>
          <p:nvPr/>
        </p:nvSpPr>
        <p:spPr>
          <a:xfrm>
            <a:off x="2068553" y="2068980"/>
            <a:ext cx="7852635" cy="4410182"/>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zh-CN" sz="2806" dirty="0">
                <a:ea typeface="楷体" panose="02010609060101010101" pitchFamily="49" charset="-122"/>
                <a:cs typeface="Times New Roman" panose="02020603050405020304" pitchFamily="18" charset="0"/>
              </a:rPr>
              <a:t>程序</a:t>
            </a:r>
          </a:p>
          <a:p>
            <a:pPr indent="583159"/>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('lena.bmp');</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imnoise</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gaussian</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err="1">
                <a:ea typeface="楷体" panose="02010609060101010101" pitchFamily="49" charset="-122"/>
                <a:cs typeface="Times New Roman" panose="02020603050405020304" pitchFamily="18" charset="0"/>
              </a:rPr>
              <a:t>FImage</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fftshift</a:t>
            </a:r>
            <a:r>
              <a:rPr lang="en-US" altLang="zh-CN" sz="2806" dirty="0">
                <a:ea typeface="楷体" panose="02010609060101010101" pitchFamily="49" charset="-122"/>
                <a:cs typeface="Times New Roman" panose="02020603050405020304" pitchFamily="18" charset="0"/>
              </a:rPr>
              <a:t>(fft2(double(Image))); </a:t>
            </a:r>
          </a:p>
          <a:p>
            <a:pPr indent="583159"/>
            <a:r>
              <a:rPr lang="en-US" altLang="zh-CN" sz="2806" dirty="0">
                <a:ea typeface="楷体" panose="02010609060101010101" pitchFamily="49" charset="-122"/>
                <a:cs typeface="Times New Roman" panose="02020603050405020304" pitchFamily="18" charset="0"/>
              </a:rPr>
              <a:t>[N M]=size(</a:t>
            </a:r>
            <a:r>
              <a:rPr lang="en-US" altLang="zh-CN" sz="2806" dirty="0" err="1">
                <a:ea typeface="楷体" panose="02010609060101010101" pitchFamily="49" charset="-122"/>
                <a:cs typeface="Times New Roman" panose="02020603050405020304" pitchFamily="18" charset="0"/>
              </a:rPr>
              <a:t>FImage</a:t>
            </a:r>
            <a:r>
              <a:rPr lang="en-US" altLang="zh-CN" sz="2806" dirty="0">
                <a:ea typeface="楷体" panose="02010609060101010101" pitchFamily="49" charset="-122"/>
                <a:cs typeface="Times New Roman" panose="02020603050405020304" pitchFamily="18" charset="0"/>
              </a:rPr>
              <a:t>);   </a:t>
            </a:r>
          </a:p>
          <a:p>
            <a:pPr indent="583159"/>
            <a:r>
              <a:rPr lang="en-US" altLang="zh-CN" sz="2806" dirty="0">
                <a:ea typeface="楷体" panose="02010609060101010101" pitchFamily="49" charset="-122"/>
                <a:cs typeface="Times New Roman" panose="02020603050405020304" pitchFamily="18" charset="0"/>
              </a:rPr>
              <a:t>g=zeros(N,M);</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r1=floor(M/2);  r2=floor(N/2);</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d0=30; </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n=[1 2 3 4];</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for </a:t>
            </a:r>
            <a:r>
              <a:rPr lang="en-US" altLang="zh-CN" sz="2806" dirty="0" err="1">
                <a:ea typeface="楷体" panose="02010609060101010101" pitchFamily="49" charset="-122"/>
                <a:cs typeface="Times New Roman" panose="02020603050405020304" pitchFamily="18" charset="0"/>
              </a:rPr>
              <a:t>i</a:t>
            </a:r>
            <a:r>
              <a:rPr lang="en-US" altLang="zh-CN" sz="2806" dirty="0">
                <a:ea typeface="楷体" panose="02010609060101010101" pitchFamily="49" charset="-122"/>
                <a:cs typeface="Times New Roman" panose="02020603050405020304" pitchFamily="18" charset="0"/>
              </a:rPr>
              <a:t>=1:4    </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26628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56</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文本框 4"/>
          <p:cNvSpPr txBox="1"/>
          <p:nvPr/>
        </p:nvSpPr>
        <p:spPr>
          <a:xfrm>
            <a:off x="2115240" y="1268100"/>
            <a:ext cx="8247014" cy="5187574"/>
          </a:xfrm>
          <a:prstGeom prst="rect">
            <a:avLst/>
          </a:prstGeom>
          <a:noFill/>
        </p:spPr>
        <p:txBody>
          <a:bodyPr wrap="square" rtlCol="0">
            <a:spAutoFit/>
          </a:bodyPr>
          <a:lstStyle/>
          <a:p>
            <a:pPr>
              <a:spcBef>
                <a:spcPts val="255"/>
              </a:spcBef>
            </a:pPr>
            <a:r>
              <a:rPr lang="en-US" altLang="zh-CN" sz="2551" dirty="0">
                <a:ea typeface="楷体" panose="02010609060101010101" pitchFamily="49" charset="-122"/>
                <a:cs typeface="Times New Roman" panose="02020603050405020304" pitchFamily="18" charset="0"/>
              </a:rPr>
              <a:t>   for x=1:M</a:t>
            </a:r>
            <a:endParaRPr lang="zh-CN" altLang="zh-CN" sz="2551" dirty="0">
              <a:ea typeface="楷体" panose="02010609060101010101" pitchFamily="49" charset="-122"/>
              <a:cs typeface="Times New Roman" panose="02020603050405020304" pitchFamily="18" charset="0"/>
            </a:endParaRPr>
          </a:p>
          <a:p>
            <a:pPr indent="583159">
              <a:spcBef>
                <a:spcPts val="255"/>
              </a:spcBef>
            </a:pPr>
            <a:r>
              <a:rPr lang="en-US" altLang="zh-CN" sz="2551" dirty="0">
                <a:ea typeface="楷体" panose="02010609060101010101" pitchFamily="49" charset="-122"/>
                <a:cs typeface="Times New Roman" panose="02020603050405020304" pitchFamily="18" charset="0"/>
              </a:rPr>
              <a:t> for y=1:N</a:t>
            </a:r>
            <a:endParaRPr lang="zh-CN" altLang="en-US" sz="2551" dirty="0">
              <a:ea typeface="楷体" panose="02010609060101010101" pitchFamily="49" charset="-122"/>
              <a:cs typeface="Times New Roman" panose="02020603050405020304" pitchFamily="18" charset="0"/>
            </a:endParaRPr>
          </a:p>
          <a:p>
            <a:pPr>
              <a:spcBef>
                <a:spcPts val="255"/>
              </a:spcBef>
            </a:pPr>
            <a:r>
              <a:rPr lang="en-US" altLang="zh-CN" sz="2551" dirty="0"/>
              <a:t>            d=</a:t>
            </a:r>
            <a:r>
              <a:rPr lang="en-US" altLang="zh-CN" sz="2551" dirty="0" err="1"/>
              <a:t>sqrt</a:t>
            </a:r>
            <a:r>
              <a:rPr lang="en-US" altLang="zh-CN" sz="2551" dirty="0"/>
              <a:t>((x-r1)^2+(y-r2)^2);</a:t>
            </a:r>
            <a:endParaRPr lang="zh-CN" altLang="zh-CN" sz="2551" dirty="0"/>
          </a:p>
          <a:p>
            <a:pPr>
              <a:spcBef>
                <a:spcPts val="255"/>
              </a:spcBef>
            </a:pPr>
            <a:r>
              <a:rPr lang="en-US" altLang="zh-CN" sz="2551" dirty="0"/>
              <a:t>            h=1/(1+(d/d0)^(2*n(</a:t>
            </a:r>
            <a:r>
              <a:rPr lang="en-US" altLang="zh-CN" sz="2551" dirty="0" err="1"/>
              <a:t>i</a:t>
            </a:r>
            <a:r>
              <a:rPr lang="en-US" altLang="zh-CN" sz="2551" dirty="0"/>
              <a:t>)));</a:t>
            </a:r>
            <a:endParaRPr lang="zh-CN" altLang="zh-CN" sz="2551" dirty="0"/>
          </a:p>
          <a:p>
            <a:pPr>
              <a:spcBef>
                <a:spcPts val="255"/>
              </a:spcBef>
            </a:pPr>
            <a:r>
              <a:rPr lang="en-US" altLang="zh-CN" sz="2551" dirty="0"/>
              <a:t>            g(</a:t>
            </a:r>
            <a:r>
              <a:rPr lang="en-US" altLang="zh-CN" sz="2551" dirty="0" err="1"/>
              <a:t>y,x</a:t>
            </a:r>
            <a:r>
              <a:rPr lang="en-US" altLang="zh-CN" sz="2551" dirty="0"/>
              <a:t>)=h*</a:t>
            </a:r>
            <a:r>
              <a:rPr lang="en-US" altLang="zh-CN" sz="2551" dirty="0" err="1"/>
              <a:t>FImage</a:t>
            </a:r>
            <a:r>
              <a:rPr lang="en-US" altLang="zh-CN" sz="2551" dirty="0"/>
              <a:t>(</a:t>
            </a:r>
            <a:r>
              <a:rPr lang="en-US" altLang="zh-CN" sz="2551" dirty="0" err="1"/>
              <a:t>y,x</a:t>
            </a:r>
            <a:r>
              <a:rPr lang="en-US" altLang="zh-CN" sz="2551" dirty="0"/>
              <a:t>);</a:t>
            </a:r>
            <a:endParaRPr lang="zh-CN" altLang="zh-CN" sz="2551" dirty="0"/>
          </a:p>
          <a:p>
            <a:pPr>
              <a:spcBef>
                <a:spcPts val="255"/>
              </a:spcBef>
            </a:pPr>
            <a:r>
              <a:rPr lang="en-US" altLang="zh-CN" sz="2551" dirty="0"/>
              <a:t>        end</a:t>
            </a:r>
            <a:endParaRPr lang="zh-CN" altLang="zh-CN" sz="2551" dirty="0"/>
          </a:p>
          <a:p>
            <a:pPr>
              <a:spcBef>
                <a:spcPts val="255"/>
              </a:spcBef>
            </a:pPr>
            <a:r>
              <a:rPr lang="en-US" altLang="zh-CN" sz="2551" dirty="0"/>
              <a:t>    end</a:t>
            </a:r>
            <a:endParaRPr lang="zh-CN" altLang="zh-CN" sz="2551" dirty="0"/>
          </a:p>
          <a:p>
            <a:pPr>
              <a:spcBef>
                <a:spcPts val="255"/>
              </a:spcBef>
            </a:pPr>
            <a:r>
              <a:rPr lang="en-US" altLang="zh-CN" sz="2551" dirty="0"/>
              <a:t>    g=</a:t>
            </a:r>
            <a:r>
              <a:rPr lang="en-US" altLang="zh-CN" sz="2551" dirty="0" err="1"/>
              <a:t>ifftshift</a:t>
            </a:r>
            <a:r>
              <a:rPr lang="en-US" altLang="zh-CN" sz="2551" dirty="0"/>
              <a:t>(g);</a:t>
            </a:r>
            <a:endParaRPr lang="zh-CN" altLang="zh-CN" sz="2551" dirty="0"/>
          </a:p>
          <a:p>
            <a:pPr>
              <a:spcBef>
                <a:spcPts val="255"/>
              </a:spcBef>
            </a:pPr>
            <a:r>
              <a:rPr lang="en-US" altLang="zh-CN" sz="2551" dirty="0"/>
              <a:t>    g=real(ifft2(g));</a:t>
            </a:r>
            <a:endParaRPr lang="zh-CN" altLang="zh-CN" sz="2551" dirty="0"/>
          </a:p>
          <a:p>
            <a:pPr>
              <a:spcBef>
                <a:spcPts val="255"/>
              </a:spcBef>
            </a:pPr>
            <a:r>
              <a:rPr lang="en-US" altLang="zh-CN" sz="2551" dirty="0" err="1"/>
              <a:t>figure,imshow</a:t>
            </a:r>
            <a:r>
              <a:rPr lang="en-US" altLang="zh-CN" sz="2551" dirty="0"/>
              <a:t>(uint8(g)),</a:t>
            </a:r>
            <a:br>
              <a:rPr lang="en-US" altLang="zh-CN" sz="2551" dirty="0"/>
            </a:br>
            <a:r>
              <a:rPr lang="en-US" altLang="zh-CN" sz="2551" dirty="0"/>
              <a:t>           title(['Butterworth</a:t>
            </a:r>
            <a:r>
              <a:rPr lang="zh-CN" altLang="zh-CN" sz="2551" dirty="0"/>
              <a:t>低通滤波</a:t>
            </a:r>
            <a:r>
              <a:rPr lang="en-US" altLang="zh-CN" sz="2551" dirty="0"/>
              <a:t>n=',num2str(n(</a:t>
            </a:r>
            <a:r>
              <a:rPr lang="en-US" altLang="zh-CN" sz="2551" dirty="0" err="1"/>
              <a:t>i</a:t>
            </a:r>
            <a:r>
              <a:rPr lang="en-US" altLang="zh-CN" sz="2551" dirty="0"/>
              <a:t>))]);</a:t>
            </a:r>
            <a:endParaRPr lang="zh-CN" altLang="zh-CN" sz="2551" dirty="0"/>
          </a:p>
          <a:p>
            <a:pPr>
              <a:spcBef>
                <a:spcPts val="255"/>
              </a:spcBef>
            </a:pPr>
            <a:r>
              <a:rPr lang="en-US" altLang="zh-CN" sz="2551" dirty="0"/>
              <a:t>end</a:t>
            </a:r>
            <a:endParaRPr lang="zh-CN" altLang="en-US" sz="2551" dirty="0"/>
          </a:p>
        </p:txBody>
      </p:sp>
    </p:spTree>
    <p:extLst>
      <p:ext uri="{BB962C8B-B14F-4D97-AF65-F5344CB8AC3E}">
        <p14:creationId xmlns:p14="http://schemas.microsoft.com/office/powerpoint/2010/main" val="22752640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57</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46083" name="图片 1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645" y="1592126"/>
            <a:ext cx="1847474" cy="1836670"/>
          </a:xfrm>
          <a:prstGeom prst="rect">
            <a:avLst/>
          </a:prstGeom>
          <a:noFill/>
          <a:extLst>
            <a:ext uri="{909E8E84-426E-40DD-AFC4-6F175D3DCCD1}">
              <a14:hiddenFill xmlns:a14="http://schemas.microsoft.com/office/drawing/2010/main">
                <a:solidFill>
                  <a:srgbClr val="FFFFFF"/>
                </a:solidFill>
              </a14:hiddenFill>
            </a:ext>
          </a:extLst>
        </p:spPr>
      </p:pic>
      <p:pic>
        <p:nvPicPr>
          <p:cNvPr id="46082" name="图片 1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46" y="1558954"/>
            <a:ext cx="1847474" cy="1836670"/>
          </a:xfrm>
          <a:prstGeom prst="rect">
            <a:avLst/>
          </a:prstGeom>
          <a:noFill/>
          <a:extLst>
            <a:ext uri="{909E8E84-426E-40DD-AFC4-6F175D3DCCD1}">
              <a14:hiddenFill xmlns:a14="http://schemas.microsoft.com/office/drawing/2010/main">
                <a:solidFill>
                  <a:srgbClr val="FFFFFF"/>
                </a:solidFill>
              </a14:hiddenFill>
            </a:ext>
          </a:extLst>
        </p:spPr>
      </p:pic>
      <p:pic>
        <p:nvPicPr>
          <p:cNvPr id="46081" name="图片 1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0921" y="1554214"/>
            <a:ext cx="1847474" cy="18366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524001" y="56037"/>
            <a:ext cx="235601" cy="47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endParaRPr lang="zh-CN" altLang="en-US" sz="2296"/>
          </a:p>
        </p:txBody>
      </p:sp>
      <p:pic>
        <p:nvPicPr>
          <p:cNvPr id="46089" name="图片 1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7570" y="3923480"/>
            <a:ext cx="1847474" cy="1836670"/>
          </a:xfrm>
          <a:prstGeom prst="rect">
            <a:avLst/>
          </a:prstGeom>
          <a:noFill/>
          <a:extLst>
            <a:ext uri="{909E8E84-426E-40DD-AFC4-6F175D3DCCD1}">
              <a14:hiddenFill xmlns:a14="http://schemas.microsoft.com/office/drawing/2010/main">
                <a:solidFill>
                  <a:srgbClr val="FFFFFF"/>
                </a:solidFill>
              </a14:hiddenFill>
            </a:ext>
          </a:extLst>
        </p:spPr>
      </p:pic>
      <p:pic>
        <p:nvPicPr>
          <p:cNvPr id="46088" name="图片 16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1850" y="3923480"/>
            <a:ext cx="1836670" cy="1836670"/>
          </a:xfrm>
          <a:prstGeom prst="rect">
            <a:avLst/>
          </a:prstGeom>
          <a:noFill/>
          <a:extLst>
            <a:ext uri="{909E8E84-426E-40DD-AFC4-6F175D3DCCD1}">
              <a14:hiddenFill xmlns:a14="http://schemas.microsoft.com/office/drawing/2010/main">
                <a:solidFill>
                  <a:srgbClr val="FFFFFF"/>
                </a:solidFill>
              </a14:hiddenFill>
            </a:ext>
          </a:extLst>
        </p:spPr>
      </p:pic>
      <p:pic>
        <p:nvPicPr>
          <p:cNvPr id="46087" name="图片 1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56032" y="3913006"/>
            <a:ext cx="1847474" cy="183667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675861" y="3356196"/>
            <a:ext cx="8686394" cy="484876"/>
          </a:xfrm>
          <a:prstGeom prst="rect">
            <a:avLst/>
          </a:prstGeom>
        </p:spPr>
        <p:txBody>
          <a:bodyPr wrap="square">
            <a:spAutoFit/>
          </a:bodyPr>
          <a:lstStyle/>
          <a:p>
            <a:r>
              <a:rPr lang="en-US" altLang="zh-CN" sz="2551" kern="100" dirty="0">
                <a:ea typeface="楷体" panose="02010609060101010101" pitchFamily="49" charset="-122"/>
                <a:cs typeface="Times New Roman" panose="02020603050405020304" pitchFamily="18" charset="0"/>
              </a:rPr>
              <a:t>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a</a:t>
            </a:r>
            <a:r>
              <a:rPr lang="zh-CN" altLang="zh-CN" sz="2551" kern="100" dirty="0">
                <a:ea typeface="楷体" panose="02010609060101010101" pitchFamily="49" charset="-122"/>
                <a:cs typeface="Times New Roman" panose="02020603050405020304" pitchFamily="18" charset="0"/>
              </a:rPr>
              <a:t>）高斯噪声</a:t>
            </a:r>
            <a:r>
              <a:rPr lang="en-US" altLang="zh-CN" sz="2551" kern="100" dirty="0">
                <a:ea typeface="楷体" panose="02010609060101010101" pitchFamily="49" charset="-122"/>
                <a:cs typeface="Times New Roman" panose="02020603050405020304" pitchFamily="18" charset="0"/>
              </a:rPr>
              <a:t>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b</a:t>
            </a:r>
            <a:r>
              <a:rPr lang="zh-CN" altLang="zh-CN" sz="2551" kern="100" dirty="0">
                <a:ea typeface="楷体" panose="02010609060101010101" pitchFamily="49" charset="-122"/>
                <a:cs typeface="Times New Roman" panose="02020603050405020304" pitchFamily="18" charset="0"/>
              </a:rPr>
              <a:t>）傅里叶频谱</a:t>
            </a:r>
            <a:r>
              <a:rPr lang="en-US" altLang="zh-CN" sz="2551" kern="100" dirty="0">
                <a:ea typeface="楷体" panose="02010609060101010101" pitchFamily="49" charset="-122"/>
                <a:cs typeface="Times New Roman" panose="02020603050405020304" pitchFamily="18" charset="0"/>
              </a:rPr>
              <a:t>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c</a:t>
            </a:r>
            <a:r>
              <a:rPr lang="zh-CN" altLang="zh-CN" sz="2551" kern="100" dirty="0">
                <a:ea typeface="楷体" panose="02010609060101010101" pitchFamily="49" charset="-122"/>
                <a:cs typeface="Times New Roman" panose="02020603050405020304" pitchFamily="18" charset="0"/>
              </a:rPr>
              <a:t>） </a:t>
            </a:r>
            <a:r>
              <a:rPr lang="en-US" altLang="zh-CN" sz="2551" i="1" kern="100" dirty="0">
                <a:ea typeface="楷体" panose="02010609060101010101" pitchFamily="49" charset="-122"/>
                <a:cs typeface="Times New Roman" panose="02020603050405020304" pitchFamily="18" charset="0"/>
              </a:rPr>
              <a:t>n</a:t>
            </a:r>
            <a:r>
              <a:rPr lang="en-US" altLang="zh-CN" sz="2551" kern="100" dirty="0">
                <a:ea typeface="楷体" panose="02010609060101010101" pitchFamily="49" charset="-122"/>
                <a:cs typeface="Times New Roman" panose="02020603050405020304" pitchFamily="18" charset="0"/>
              </a:rPr>
              <a:t>=1</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=30 </a:t>
            </a:r>
            <a:endParaRPr lang="zh-CN" altLang="en-US" sz="2551" dirty="0">
              <a:ea typeface="楷体" panose="02010609060101010101" pitchFamily="49" charset="-122"/>
              <a:cs typeface="Times New Roman" panose="02020603050405020304" pitchFamily="18" charset="0"/>
            </a:endParaRPr>
          </a:p>
        </p:txBody>
      </p:sp>
      <p:sp>
        <p:nvSpPr>
          <p:cNvPr id="12" name="矩形 11"/>
          <p:cNvSpPr/>
          <p:nvPr/>
        </p:nvSpPr>
        <p:spPr>
          <a:xfrm>
            <a:off x="1675861" y="5794447"/>
            <a:ext cx="8534534" cy="484876"/>
          </a:xfrm>
          <a:prstGeom prst="rect">
            <a:avLst/>
          </a:prstGeom>
        </p:spPr>
        <p:txBody>
          <a:bodyPr wrap="square">
            <a:spAutoFit/>
          </a:bodyPr>
          <a:lstStyle/>
          <a:p>
            <a:pPr algn="just"/>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d</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n</a:t>
            </a:r>
            <a:r>
              <a:rPr lang="en-US" altLang="zh-CN" sz="2551" kern="100" dirty="0">
                <a:ea typeface="楷体" panose="02010609060101010101" pitchFamily="49" charset="-122"/>
                <a:cs typeface="Times New Roman" panose="02020603050405020304" pitchFamily="18" charset="0"/>
              </a:rPr>
              <a:t>=2</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=30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e</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n</a:t>
            </a:r>
            <a:r>
              <a:rPr lang="en-US" altLang="zh-CN" sz="2551" kern="100" dirty="0">
                <a:ea typeface="楷体" panose="02010609060101010101" pitchFamily="49" charset="-122"/>
                <a:cs typeface="Times New Roman" panose="02020603050405020304" pitchFamily="18" charset="0"/>
              </a:rPr>
              <a:t>=3</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=30   </a:t>
            </a:r>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f</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n</a:t>
            </a:r>
            <a:r>
              <a:rPr lang="en-US" altLang="zh-CN" sz="2551" kern="100" dirty="0">
                <a:ea typeface="楷体" panose="02010609060101010101" pitchFamily="49" charset="-122"/>
                <a:cs typeface="Times New Roman" panose="02020603050405020304" pitchFamily="18" charset="0"/>
              </a:rPr>
              <a:t>=4</a:t>
            </a:r>
            <a:r>
              <a:rPr lang="zh-CN" altLang="zh-CN" sz="2551" kern="100" dirty="0">
                <a:ea typeface="楷体" panose="02010609060101010101" pitchFamily="49" charset="-122"/>
                <a:cs typeface="Times New Roman" panose="02020603050405020304" pitchFamily="18" charset="0"/>
              </a:rPr>
              <a:t>，</a:t>
            </a:r>
            <a:r>
              <a:rPr lang="en-US" altLang="zh-CN" sz="2551" i="1" kern="100" dirty="0">
                <a:ea typeface="楷体" panose="02010609060101010101" pitchFamily="49" charset="-122"/>
                <a:cs typeface="Times New Roman" panose="02020603050405020304" pitchFamily="18" charset="0"/>
              </a:rPr>
              <a:t>D</a:t>
            </a:r>
            <a:r>
              <a:rPr lang="en-US" altLang="zh-CN" sz="2551" kern="100" baseline="-25000" dirty="0">
                <a:ea typeface="楷体" panose="02010609060101010101" pitchFamily="49" charset="-122"/>
                <a:cs typeface="Times New Roman" panose="02020603050405020304" pitchFamily="18" charset="0"/>
              </a:rPr>
              <a:t>0</a:t>
            </a:r>
            <a:r>
              <a:rPr lang="en-US" altLang="zh-CN" sz="2551" kern="100" dirty="0">
                <a:ea typeface="楷体" panose="02010609060101010101" pitchFamily="49" charset="-122"/>
                <a:cs typeface="Times New Roman" panose="02020603050405020304" pitchFamily="18" charset="0"/>
              </a:rPr>
              <a:t>=30</a:t>
            </a:r>
            <a:endParaRPr lang="zh-CN" altLang="zh-CN" sz="2551" kern="100" dirty="0">
              <a:ea typeface="楷体" panose="02010609060101010101" pitchFamily="49" charset="-122"/>
              <a:cs typeface="Times New Roman" panose="02020603050405020304" pitchFamily="18" charset="0"/>
            </a:endParaRPr>
          </a:p>
        </p:txBody>
      </p:sp>
      <p:sp>
        <p:nvSpPr>
          <p:cNvPr id="14" name="矩形 13"/>
          <p:cNvSpPr/>
          <p:nvPr/>
        </p:nvSpPr>
        <p:spPr>
          <a:xfrm>
            <a:off x="1801428" y="1047154"/>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19703732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58</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巴特沃斯低通滤波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5" name="Picture 4" descr="Butterworth低通滤波D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65" y="1489229"/>
            <a:ext cx="3096837" cy="309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Butterworth低通滤波D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399" y="1498187"/>
            <a:ext cx="3095171" cy="309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3248846" y="4598798"/>
            <a:ext cx="6201964"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806"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=20                                </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806"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=35 </a:t>
            </a:r>
          </a:p>
        </p:txBody>
      </p:sp>
      <p:sp>
        <p:nvSpPr>
          <p:cNvPr id="8" name="TextBox 5"/>
          <p:cNvSpPr txBox="1">
            <a:spLocks noChangeArrowheads="1"/>
          </p:cNvSpPr>
          <p:nvPr/>
        </p:nvSpPr>
        <p:spPr bwMode="auto">
          <a:xfrm>
            <a:off x="1963382" y="5241443"/>
            <a:ext cx="8398872" cy="100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indent="-437369" eaLnBrk="1" hangingPunct="1">
              <a:spcBef>
                <a:spcPts val="383"/>
              </a:spcBef>
              <a:buClr>
                <a:srgbClr val="7030A0"/>
              </a:buClr>
              <a:buSzPct val="75000"/>
              <a:buFont typeface="Wingdings" panose="05000000000000000000" pitchFamily="2" charset="2"/>
              <a:buChar char="p"/>
            </a:pP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噪声点被有效地去除，但图像也变得模糊</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37369" indent="-437369" eaLnBrk="1" hangingPunct="1">
              <a:spcBef>
                <a:spcPts val="383"/>
              </a:spcBef>
              <a:buClr>
                <a:srgbClr val="7030A0"/>
              </a:buClr>
              <a:buSzPct val="75000"/>
              <a:buFont typeface="Wingdings" panose="05000000000000000000" pitchFamily="2" charset="2"/>
              <a:buChar char="p"/>
            </a:pP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随着阶数</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的增加，图像振铃效应越来越明显。</a:t>
            </a:r>
            <a:endPar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593925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59</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指数低通滤波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矩形 3"/>
          <p:cNvSpPr>
            <a:spLocks noChangeArrowheads="1"/>
          </p:cNvSpPr>
          <p:nvPr/>
        </p:nvSpPr>
        <p:spPr bwMode="auto">
          <a:xfrm>
            <a:off x="2146721" y="4678023"/>
            <a:ext cx="7897830"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306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306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时，</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u</a:t>
            </a:r>
            <a:r>
              <a:rPr lang="en-US" altLang="zh-CN" sz="306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3061" i="1" dirty="0" err="1">
                <a:solidFill>
                  <a:schemeClr val="tx1"/>
                </a:solidFill>
                <a:latin typeface="Times New Roman" panose="02020603050405020304" pitchFamily="18" charset="0"/>
                <a:ea typeface="楷体" panose="02010609060101010101" pitchFamily="49" charset="-122"/>
                <a:cs typeface="Times New Roman" panose="02020603050405020304" pitchFamily="18" charset="0"/>
              </a:rPr>
              <a:t>v</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降为最大值的</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0.607</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处</a:t>
            </a:r>
            <a:endParaRPr lang="zh-CN" altLang="en-US" sz="306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a:spLocks noChangeArrowheads="1"/>
          </p:cNvSpPr>
          <p:nvPr/>
        </p:nvSpPr>
        <p:spPr bwMode="auto">
          <a:xfrm>
            <a:off x="2146721" y="2053997"/>
            <a:ext cx="10204996"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截断频率为</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3061"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的指数低通滤波器转移函数：</a:t>
            </a:r>
          </a:p>
        </p:txBody>
      </p:sp>
      <p:graphicFrame>
        <p:nvGraphicFramePr>
          <p:cNvPr id="7" name="Object 8"/>
          <p:cNvGraphicFramePr>
            <a:graphicFrameLocks noChangeAspect="1"/>
          </p:cNvGraphicFramePr>
          <p:nvPr>
            <p:extLst/>
          </p:nvPr>
        </p:nvGraphicFramePr>
        <p:xfrm>
          <a:off x="3524377" y="2898343"/>
          <a:ext cx="3535982" cy="1281895"/>
        </p:xfrm>
        <a:graphic>
          <a:graphicData uri="http://schemas.openxmlformats.org/presentationml/2006/ole">
            <mc:AlternateContent xmlns:mc="http://schemas.openxmlformats.org/markup-compatibility/2006">
              <mc:Choice xmlns:v="urn:schemas-microsoft-com:vml" Requires="v">
                <p:oleObj spid="_x0000_s17417" name="Equation" r:id="rId3" imgW="1155600" imgH="419040" progId="Equation.DSMT4">
                  <p:embed/>
                </p:oleObj>
              </mc:Choice>
              <mc:Fallback>
                <p:oleObj name="Equation" r:id="rId3" imgW="1155600" imgH="419040" progId="Equation.DSMT4">
                  <p:embed/>
                  <p:pic>
                    <p:nvPicPr>
                      <p:cNvPr id="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377" y="2898343"/>
                        <a:ext cx="3535982" cy="1281895"/>
                      </a:xfrm>
                      <a:prstGeom prst="rect">
                        <a:avLst/>
                      </a:prstGeom>
                      <a:noFill/>
                    </p:spPr>
                  </p:pic>
                </p:oleObj>
              </mc:Fallback>
            </mc:AlternateContent>
          </a:graphicData>
        </a:graphic>
      </p:graphicFrame>
      <p:sp>
        <p:nvSpPr>
          <p:cNvPr id="8" name="文本框 7"/>
          <p:cNvSpPr txBox="1"/>
          <p:nvPr/>
        </p:nvSpPr>
        <p:spPr>
          <a:xfrm>
            <a:off x="1779347" y="1248025"/>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a:t>
            </a:r>
            <a:r>
              <a:rPr lang="zh-CN" altLang="en-US" sz="2296" dirty="0">
                <a:solidFill>
                  <a:srgbClr val="0000CC"/>
                </a:solidFill>
                <a:latin typeface="+mj-ea"/>
              </a:rPr>
              <a:t>原理</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3496950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stretch>
            <a:fillRect/>
          </a:stretch>
        </p:blipFill>
        <p:spPr>
          <a:xfrm>
            <a:off x="6374627" y="1891147"/>
            <a:ext cx="4025199" cy="3288014"/>
          </a:xfrm>
          <a:prstGeom prst="rect">
            <a:avLst/>
          </a:prstGeom>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6.1.2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图像噪声的数学模型</a:t>
            </a:r>
          </a:p>
        </p:txBody>
      </p:sp>
      <p:sp>
        <p:nvSpPr>
          <p:cNvPr id="4" name="Rectangle 2"/>
          <p:cNvSpPr txBox="1">
            <a:spLocks noChangeArrowheads="1"/>
          </p:cNvSpPr>
          <p:nvPr/>
        </p:nvSpPr>
        <p:spPr bwMode="auto">
          <a:xfrm>
            <a:off x="7841030" y="933434"/>
            <a:ext cx="2521224"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图像中的噪声</a:t>
            </a:r>
          </a:p>
        </p:txBody>
      </p:sp>
      <p:sp>
        <p:nvSpPr>
          <p:cNvPr id="5" name="文本框 4"/>
          <p:cNvSpPr txBox="1"/>
          <p:nvPr/>
        </p:nvSpPr>
        <p:spPr>
          <a:xfrm>
            <a:off x="1963381" y="1199877"/>
            <a:ext cx="8247014" cy="445635"/>
          </a:xfrm>
          <a:prstGeom prst="rect">
            <a:avLst/>
          </a:prstGeom>
          <a:noFill/>
        </p:spPr>
        <p:txBody>
          <a:bodyPr wrap="square" rtlCol="0">
            <a:spAutoFit/>
          </a:bodyPr>
          <a:lstStyle/>
          <a:p>
            <a:r>
              <a:rPr lang="zh-CN" altLang="en-US" sz="2296" dirty="0">
                <a:solidFill>
                  <a:srgbClr val="003399"/>
                </a:solidFill>
                <a:latin typeface="+mj-ea"/>
                <a:ea typeface="+mj-ea"/>
              </a:rPr>
              <a:t>（</a:t>
            </a:r>
            <a:r>
              <a:rPr lang="en-US" altLang="zh-CN" sz="2296" dirty="0">
                <a:solidFill>
                  <a:srgbClr val="003399"/>
                </a:solidFill>
                <a:latin typeface="+mj-ea"/>
                <a:ea typeface="+mj-ea"/>
              </a:rPr>
              <a:t>1</a:t>
            </a:r>
            <a:r>
              <a:rPr lang="zh-CN" altLang="en-US" sz="2296" dirty="0">
                <a:solidFill>
                  <a:srgbClr val="003399"/>
                </a:solidFill>
                <a:latin typeface="+mj-ea"/>
                <a:ea typeface="+mj-ea"/>
              </a:rPr>
              <a:t>）</a:t>
            </a:r>
            <a:r>
              <a:rPr lang="en-US" altLang="zh-CN" sz="2296" dirty="0">
                <a:solidFill>
                  <a:srgbClr val="003399"/>
                </a:solidFill>
                <a:latin typeface="+mj-ea"/>
                <a:ea typeface="+mj-ea"/>
              </a:rPr>
              <a:t> </a:t>
            </a:r>
            <a:r>
              <a:rPr lang="zh-CN" altLang="en-US" sz="2296" dirty="0">
                <a:solidFill>
                  <a:srgbClr val="003399"/>
                </a:solidFill>
                <a:latin typeface="+mj-ea"/>
                <a:ea typeface="+mj-ea"/>
              </a:rPr>
              <a:t>高斯噪声</a:t>
            </a:r>
          </a:p>
        </p:txBody>
      </p:sp>
      <p:sp>
        <p:nvSpPr>
          <p:cNvPr id="6" name="Text Box 15"/>
          <p:cNvSpPr txBox="1">
            <a:spLocks noChangeArrowheads="1"/>
          </p:cNvSpPr>
          <p:nvPr/>
        </p:nvSpPr>
        <p:spPr bwMode="auto">
          <a:xfrm>
            <a:off x="2060721" y="1816293"/>
            <a:ext cx="4081202" cy="103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定义为高斯噪声信号</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的概率密度函数 </a:t>
            </a:r>
          </a:p>
        </p:txBody>
      </p:sp>
      <p:graphicFrame>
        <p:nvGraphicFramePr>
          <p:cNvPr id="7" name="Object 16"/>
          <p:cNvGraphicFramePr>
            <a:graphicFrameLocks noChangeAspect="1"/>
          </p:cNvGraphicFramePr>
          <p:nvPr>
            <p:extLst/>
          </p:nvPr>
        </p:nvGraphicFramePr>
        <p:xfrm>
          <a:off x="2293425" y="2818523"/>
          <a:ext cx="4094147" cy="1095418"/>
        </p:xfrm>
        <a:graphic>
          <a:graphicData uri="http://schemas.openxmlformats.org/presentationml/2006/ole">
            <mc:AlternateContent xmlns:mc="http://schemas.openxmlformats.org/markup-compatibility/2006">
              <mc:Choice xmlns:v="urn:schemas-microsoft-com:vml" Requires="v">
                <p:oleObj spid="_x0000_s2058" name="Equation" r:id="rId5" imgW="1612800" imgH="431640" progId="Equation.DSMT4">
                  <p:embed/>
                </p:oleObj>
              </mc:Choice>
              <mc:Fallback>
                <p:oleObj name="Equation" r:id="rId5" imgW="1612800" imgH="431640" progId="Equation.DSMT4">
                  <p:embed/>
                  <p:pic>
                    <p:nvPicPr>
                      <p:cNvPr id="7" name="Object 16"/>
                      <p:cNvPicPr>
                        <a:picLocks noChangeAspect="1" noChangeArrowheads="1"/>
                      </p:cNvPicPr>
                      <p:nvPr/>
                    </p:nvPicPr>
                    <p:blipFill>
                      <a:blip r:embed="rId6"/>
                      <a:srcRect/>
                      <a:stretch>
                        <a:fillRect/>
                      </a:stretch>
                    </p:blipFill>
                    <p:spPr bwMode="auto">
                      <a:xfrm>
                        <a:off x="2293425" y="2818523"/>
                        <a:ext cx="4094147" cy="1095418"/>
                      </a:xfrm>
                      <a:prstGeom prst="rect">
                        <a:avLst/>
                      </a:prstGeom>
                      <a:noFill/>
                    </p:spPr>
                  </p:pic>
                </p:oleObj>
              </mc:Fallback>
            </mc:AlternateContent>
          </a:graphicData>
        </a:graphic>
      </p:graphicFrame>
      <p:sp>
        <p:nvSpPr>
          <p:cNvPr id="8" name="Text Box 18"/>
          <p:cNvSpPr txBox="1">
            <a:spLocks noChangeArrowheads="1"/>
          </p:cNvSpPr>
          <p:nvPr/>
        </p:nvSpPr>
        <p:spPr bwMode="auto">
          <a:xfrm>
            <a:off x="2060721" y="4016019"/>
            <a:ext cx="4816748" cy="103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表示噪声</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均值或期望值，</a:t>
            </a:r>
            <a:b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表示噪声</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的标准差。</a:t>
            </a:r>
          </a:p>
        </p:txBody>
      </p:sp>
      <p:sp>
        <p:nvSpPr>
          <p:cNvPr id="9" name="Text Box 19"/>
          <p:cNvSpPr txBox="1">
            <a:spLocks noChangeArrowheads="1"/>
          </p:cNvSpPr>
          <p:nvPr/>
        </p:nvSpPr>
        <p:spPr bwMode="auto">
          <a:xfrm>
            <a:off x="1901199" y="5193430"/>
            <a:ext cx="8385126" cy="9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algn="just" eaLnBrk="1" hangingPunct="1"/>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当</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服从高斯分布时，其值有</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70%</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落在</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范围内，且有</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落在</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范围内。</a:t>
            </a:r>
            <a:endParaRPr lang="zh-CN" altLang="en-US" sz="2806"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20816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2" cstate="print"/>
          <a:srcRect/>
          <a:stretch>
            <a:fillRect/>
          </a:stretch>
        </p:blipFill>
        <p:spPr bwMode="auto">
          <a:xfrm>
            <a:off x="7727517" y="2640181"/>
            <a:ext cx="1415807" cy="2892683"/>
          </a:xfrm>
          <a:prstGeom prst="rect">
            <a:avLst/>
          </a:prstGeom>
          <a:noFill/>
          <a:ln w="9525">
            <a:noFill/>
            <a:miter lim="800000"/>
            <a:headEnd/>
            <a:tailEnd/>
          </a:ln>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60</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指数低通滤波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Rectangle 3"/>
          <p:cNvSpPr>
            <a:spLocks noChangeArrowheads="1"/>
          </p:cNvSpPr>
          <p:nvPr/>
        </p:nvSpPr>
        <p:spPr bwMode="auto">
          <a:xfrm>
            <a:off x="2743706" y="1500283"/>
            <a:ext cx="6612745" cy="9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华文新魏" panose="02010800040101010101" pitchFamily="2" charset="-122"/>
                <a:ea typeface="华文新魏" panose="02010800040101010101" pitchFamily="2" charset="-122"/>
              </a:rPr>
              <a:t>指数低通滤波器转移函数的透视图</a:t>
            </a:r>
            <a:endParaRPr lang="zh-CN" altLang="en-US" sz="3061" baseline="-25000" dirty="0">
              <a:solidFill>
                <a:srgbClr val="C00000"/>
              </a:solidFill>
              <a:latin typeface="华文新魏" panose="02010800040101010101" pitchFamily="2" charset="-122"/>
              <a:ea typeface="华文新魏" panose="02010800040101010101" pitchFamily="2" charset="-122"/>
            </a:endParaRPr>
          </a:p>
        </p:txBody>
      </p:sp>
      <p:pic>
        <p:nvPicPr>
          <p:cNvPr id="6" name="图片 5" descr="ELPF.jpg"/>
          <p:cNvPicPr/>
          <p:nvPr/>
        </p:nvPicPr>
        <p:blipFill>
          <a:blip r:embed="rId3" cstate="print"/>
          <a:stretch>
            <a:fillRect/>
          </a:stretch>
        </p:blipFill>
        <p:spPr>
          <a:xfrm>
            <a:off x="2192643" y="2472187"/>
            <a:ext cx="4132966" cy="3666202"/>
          </a:xfrm>
          <a:prstGeom prst="rect">
            <a:avLst/>
          </a:prstGeom>
        </p:spPr>
      </p:pic>
    </p:spTree>
    <p:extLst>
      <p:ext uri="{BB962C8B-B14F-4D97-AF65-F5344CB8AC3E}">
        <p14:creationId xmlns:p14="http://schemas.microsoft.com/office/powerpoint/2010/main" val="26466229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61</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指数低通滤波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Rectangle 3"/>
          <p:cNvSpPr>
            <a:spLocks noChangeArrowheads="1"/>
          </p:cNvSpPr>
          <p:nvPr/>
        </p:nvSpPr>
        <p:spPr bwMode="auto">
          <a:xfrm>
            <a:off x="2743705" y="1500283"/>
            <a:ext cx="7466690" cy="9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华文新魏" panose="02010800040101010101" pitchFamily="2" charset="-122"/>
                <a:ea typeface="华文新魏" panose="02010800040101010101" pitchFamily="2" charset="-122"/>
              </a:rPr>
              <a:t>不同截止频率的</a:t>
            </a:r>
            <a:r>
              <a:rPr lang="en-US" altLang="zh-CN" sz="3061" dirty="0">
                <a:solidFill>
                  <a:srgbClr val="C00000"/>
                </a:solidFill>
                <a:latin typeface="华文新魏" panose="02010800040101010101" pitchFamily="2" charset="-122"/>
                <a:ea typeface="华文新魏" panose="02010800040101010101" pitchFamily="2" charset="-122"/>
              </a:rPr>
              <a:t>ELPF</a:t>
            </a:r>
            <a:r>
              <a:rPr lang="zh-CN" altLang="en-US" sz="3061" dirty="0">
                <a:solidFill>
                  <a:srgbClr val="C00000"/>
                </a:solidFill>
                <a:latin typeface="华文新魏" panose="02010800040101010101" pitchFamily="2" charset="-122"/>
                <a:ea typeface="华文新魏" panose="02010800040101010101" pitchFamily="2" charset="-122"/>
              </a:rPr>
              <a:t>转移函数的剖面图</a:t>
            </a:r>
            <a:endParaRPr lang="zh-CN" altLang="en-US" sz="3061" baseline="-25000" dirty="0">
              <a:solidFill>
                <a:srgbClr val="C00000"/>
              </a:solidFill>
              <a:latin typeface="华文新魏" panose="02010800040101010101" pitchFamily="2" charset="-122"/>
              <a:ea typeface="华文新魏" panose="02010800040101010101" pitchFamily="2" charset="-122"/>
            </a:endParaRPr>
          </a:p>
        </p:txBody>
      </p:sp>
      <p:pic>
        <p:nvPicPr>
          <p:cNvPr id="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195" y="2235033"/>
            <a:ext cx="4717865" cy="3854191"/>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4"/>
          <p:cNvSpPr txBox="1">
            <a:spLocks noChangeArrowheads="1"/>
          </p:cNvSpPr>
          <p:nvPr/>
        </p:nvSpPr>
        <p:spPr bwMode="auto">
          <a:xfrm>
            <a:off x="7208343" y="2687507"/>
            <a:ext cx="2498816" cy="2447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r>
              <a:rPr lang="zh-CN" altLang="zh-CN" sz="3061" dirty="0">
                <a:solidFill>
                  <a:schemeClr val="tx1"/>
                </a:solidFill>
                <a:latin typeface="+mn-ea"/>
                <a:ea typeface="+mn-ea"/>
                <a:cs typeface="Times New Roman" panose="02020603050405020304" pitchFamily="18" charset="0"/>
              </a:rPr>
              <a:t>随着</a:t>
            </a:r>
            <a:r>
              <a:rPr lang="zh-CN" altLang="en-US" sz="3061" dirty="0">
                <a:solidFill>
                  <a:schemeClr val="tx1"/>
                </a:solidFill>
                <a:latin typeface="+mn-ea"/>
                <a:ea typeface="+mn-ea"/>
                <a:cs typeface="Times New Roman" panose="02020603050405020304" pitchFamily="18" charset="0"/>
              </a:rPr>
              <a:t>截止频率</a:t>
            </a:r>
            <a:r>
              <a:rPr lang="en-US" altLang="zh-CN" sz="3061" b="0" dirty="0">
                <a:solidFill>
                  <a:schemeClr val="tx1"/>
                </a:solidFill>
                <a:latin typeface="+mn-ea"/>
                <a:ea typeface="+mn-ea"/>
                <a:cs typeface="Times New Roman" panose="02020603050405020304" pitchFamily="18" charset="0"/>
              </a:rPr>
              <a:t>D</a:t>
            </a:r>
            <a:r>
              <a:rPr lang="en-US" altLang="zh-CN" sz="3061" b="0" baseline="-25000" dirty="0">
                <a:solidFill>
                  <a:schemeClr val="tx1"/>
                </a:solidFill>
                <a:latin typeface="+mn-ea"/>
                <a:ea typeface="+mn-ea"/>
                <a:cs typeface="Times New Roman" panose="02020603050405020304" pitchFamily="18" charset="0"/>
              </a:rPr>
              <a:t>0</a:t>
            </a:r>
            <a:r>
              <a:rPr lang="zh-CN" altLang="zh-CN" sz="3061" dirty="0">
                <a:solidFill>
                  <a:schemeClr val="tx1"/>
                </a:solidFill>
                <a:latin typeface="+mn-ea"/>
                <a:ea typeface="+mn-ea"/>
                <a:cs typeface="Times New Roman" panose="02020603050405020304" pitchFamily="18" charset="0"/>
              </a:rPr>
              <a:t>的增加，图像振铃效应越来越</a:t>
            </a:r>
            <a:r>
              <a:rPr lang="zh-CN" altLang="en-US" sz="3061" dirty="0">
                <a:solidFill>
                  <a:schemeClr val="tx1"/>
                </a:solidFill>
                <a:latin typeface="+mn-ea"/>
                <a:ea typeface="+mn-ea"/>
                <a:cs typeface="Times New Roman" panose="02020603050405020304" pitchFamily="18" charset="0"/>
              </a:rPr>
              <a:t>不</a:t>
            </a:r>
            <a:r>
              <a:rPr lang="zh-CN" altLang="zh-CN" sz="3061" dirty="0">
                <a:solidFill>
                  <a:schemeClr val="tx1"/>
                </a:solidFill>
                <a:latin typeface="+mn-ea"/>
                <a:ea typeface="+mn-ea"/>
                <a:cs typeface="Times New Roman" panose="02020603050405020304" pitchFamily="18" charset="0"/>
              </a:rPr>
              <a:t>明显</a:t>
            </a:r>
            <a:r>
              <a:rPr lang="zh-CN" altLang="en-US" sz="3061" dirty="0">
                <a:solidFill>
                  <a:schemeClr val="tx1"/>
                </a:solidFill>
                <a:latin typeface="+mn-ea"/>
                <a:ea typeface="+mn-ea"/>
                <a:cs typeface="Times New Roman" panose="02020603050405020304" pitchFamily="18" charset="0"/>
              </a:rPr>
              <a:t>。</a:t>
            </a:r>
          </a:p>
        </p:txBody>
      </p:sp>
    </p:spTree>
    <p:extLst>
      <p:ext uri="{BB962C8B-B14F-4D97-AF65-F5344CB8AC3E}">
        <p14:creationId xmlns:p14="http://schemas.microsoft.com/office/powerpoint/2010/main" val="20031440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62</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指数低通滤波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矩形 4"/>
          <p:cNvSpPr/>
          <p:nvPr/>
        </p:nvSpPr>
        <p:spPr>
          <a:xfrm>
            <a:off x="1733425" y="1347370"/>
            <a:ext cx="8265932" cy="445635"/>
          </a:xfrm>
          <a:prstGeom prst="rect">
            <a:avLst/>
          </a:prstGeom>
        </p:spPr>
        <p:txBody>
          <a:bodyPr wrap="squar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例程</a:t>
            </a:r>
            <a:r>
              <a:rPr lang="en-US" altLang="zh-CN"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截止频率不同的指数低通滤波器</a:t>
            </a:r>
            <a:endParaRPr lang="zh-CN" altLang="en-US" sz="2296" dirty="0">
              <a:solidFill>
                <a:srgbClr val="0000CC"/>
              </a:solidFill>
              <a:latin typeface="+mj-ea"/>
              <a:ea typeface="+mj-ea"/>
            </a:endParaRPr>
          </a:p>
        </p:txBody>
      </p:sp>
      <p:sp>
        <p:nvSpPr>
          <p:cNvPr id="6" name="文本框 5"/>
          <p:cNvSpPr txBox="1"/>
          <p:nvPr/>
        </p:nvSpPr>
        <p:spPr>
          <a:xfrm>
            <a:off x="2399465" y="2009067"/>
            <a:ext cx="6933851" cy="4410182"/>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zh-CN" sz="2806" dirty="0">
                <a:ea typeface="楷体" panose="02010609060101010101" pitchFamily="49" charset="-122"/>
                <a:cs typeface="Times New Roman" panose="02020603050405020304" pitchFamily="18" charset="0"/>
              </a:rPr>
              <a:t>程序</a:t>
            </a:r>
          </a:p>
          <a:p>
            <a:pPr indent="583159"/>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('lena.bmp');</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imnoise</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gaussian</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err="1">
                <a:ea typeface="楷体" panose="02010609060101010101" pitchFamily="49" charset="-122"/>
                <a:cs typeface="Times New Roman" panose="02020603050405020304" pitchFamily="18" charset="0"/>
              </a:rPr>
              <a:t>FImage</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fftshift</a:t>
            </a:r>
            <a:r>
              <a:rPr lang="en-US" altLang="zh-CN" sz="2806" dirty="0">
                <a:ea typeface="楷体" panose="02010609060101010101" pitchFamily="49" charset="-122"/>
                <a:cs typeface="Times New Roman" panose="02020603050405020304" pitchFamily="18" charset="0"/>
              </a:rPr>
              <a:t>(fft2(double(Image))); </a:t>
            </a:r>
          </a:p>
          <a:p>
            <a:pPr indent="583159"/>
            <a:r>
              <a:rPr lang="en-US" altLang="zh-CN" sz="2806" dirty="0">
                <a:ea typeface="楷体" panose="02010609060101010101" pitchFamily="49" charset="-122"/>
                <a:cs typeface="Times New Roman" panose="02020603050405020304" pitchFamily="18" charset="0"/>
              </a:rPr>
              <a:t>[N M]=size(</a:t>
            </a:r>
            <a:r>
              <a:rPr lang="en-US" altLang="zh-CN" sz="2806" dirty="0" err="1">
                <a:ea typeface="楷体" panose="02010609060101010101" pitchFamily="49" charset="-122"/>
                <a:cs typeface="Times New Roman" panose="02020603050405020304" pitchFamily="18" charset="0"/>
              </a:rPr>
              <a:t>FImage</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g=zeros(N,M);</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r1=floor(M/2);  r2=floor(N/2);</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d0=[20 40];</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n=2;</a:t>
            </a:r>
            <a:endParaRPr lang="zh-CN" altLang="zh-CN" sz="2806" dirty="0">
              <a:ea typeface="楷体" panose="02010609060101010101" pitchFamily="49" charset="-122"/>
              <a:cs typeface="Times New Roman" panose="02020603050405020304" pitchFamily="18" charset="0"/>
            </a:endParaRPr>
          </a:p>
          <a:p>
            <a:pPr indent="583159"/>
            <a:r>
              <a:rPr lang="en-US" altLang="zh-CN" sz="2806" dirty="0">
                <a:ea typeface="楷体" panose="02010609060101010101" pitchFamily="49" charset="-122"/>
                <a:cs typeface="Times New Roman" panose="02020603050405020304" pitchFamily="18" charset="0"/>
              </a:rPr>
              <a:t>for </a:t>
            </a:r>
            <a:r>
              <a:rPr lang="en-US" altLang="zh-CN" sz="2806" dirty="0" err="1">
                <a:ea typeface="楷体" panose="02010609060101010101" pitchFamily="49" charset="-122"/>
                <a:cs typeface="Times New Roman" panose="02020603050405020304" pitchFamily="18" charset="0"/>
              </a:rPr>
              <a:t>i</a:t>
            </a:r>
            <a:r>
              <a:rPr lang="en-US" altLang="zh-CN" sz="2806" dirty="0">
                <a:ea typeface="楷体" panose="02010609060101010101" pitchFamily="49" charset="-122"/>
                <a:cs typeface="Times New Roman" panose="02020603050405020304" pitchFamily="18" charset="0"/>
              </a:rPr>
              <a:t>=1:2</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547937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63</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指数低通滤波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文本框 4"/>
          <p:cNvSpPr txBox="1"/>
          <p:nvPr/>
        </p:nvSpPr>
        <p:spPr>
          <a:xfrm>
            <a:off x="2100800" y="1350175"/>
            <a:ext cx="7852635" cy="5187574"/>
          </a:xfrm>
          <a:prstGeom prst="rect">
            <a:avLst/>
          </a:prstGeom>
          <a:noFill/>
        </p:spPr>
        <p:txBody>
          <a:bodyPr wrap="square" rtlCol="0">
            <a:spAutoFit/>
          </a:bodyPr>
          <a:lstStyle/>
          <a:p>
            <a:pPr>
              <a:spcBef>
                <a:spcPts val="255"/>
              </a:spcBef>
            </a:pPr>
            <a:r>
              <a:rPr lang="en-US" altLang="zh-CN" sz="2551" dirty="0"/>
              <a:t>   for x=1:M</a:t>
            </a:r>
            <a:endParaRPr lang="zh-CN" altLang="zh-CN" sz="2551" dirty="0"/>
          </a:p>
          <a:p>
            <a:pPr>
              <a:spcBef>
                <a:spcPts val="255"/>
              </a:spcBef>
            </a:pPr>
            <a:r>
              <a:rPr lang="en-US" altLang="zh-CN" sz="2551" dirty="0"/>
              <a:t>        for y=1:N</a:t>
            </a:r>
            <a:endParaRPr lang="zh-CN" altLang="zh-CN" sz="2551" dirty="0"/>
          </a:p>
          <a:p>
            <a:pPr>
              <a:spcBef>
                <a:spcPts val="255"/>
              </a:spcBef>
            </a:pPr>
            <a:r>
              <a:rPr lang="en-US" altLang="zh-CN" sz="2551" dirty="0"/>
              <a:t>            d=</a:t>
            </a:r>
            <a:r>
              <a:rPr lang="en-US" altLang="zh-CN" sz="2551" dirty="0" err="1"/>
              <a:t>sqrt</a:t>
            </a:r>
            <a:r>
              <a:rPr lang="en-US" altLang="zh-CN" sz="2551" dirty="0"/>
              <a:t>((x-r1)^2+(y-r2)^2);</a:t>
            </a:r>
            <a:endParaRPr lang="zh-CN" altLang="zh-CN" sz="2551" dirty="0"/>
          </a:p>
          <a:p>
            <a:pPr>
              <a:spcBef>
                <a:spcPts val="255"/>
              </a:spcBef>
            </a:pPr>
            <a:r>
              <a:rPr lang="en-US" altLang="zh-CN" sz="2551" dirty="0"/>
              <a:t>            h=</a:t>
            </a:r>
            <a:r>
              <a:rPr lang="en-US" altLang="zh-CN" sz="2551" dirty="0" err="1"/>
              <a:t>exp</a:t>
            </a:r>
            <a:r>
              <a:rPr lang="en-US" altLang="zh-CN" sz="2551" dirty="0"/>
              <a:t>(-0.5*(d/d0(</a:t>
            </a:r>
            <a:r>
              <a:rPr lang="en-US" altLang="zh-CN" sz="2551" dirty="0" err="1"/>
              <a:t>i</a:t>
            </a:r>
            <a:r>
              <a:rPr lang="en-US" altLang="zh-CN" sz="2551" dirty="0"/>
              <a:t>))^n);  </a:t>
            </a:r>
            <a:endParaRPr lang="zh-CN" altLang="zh-CN" sz="2551" dirty="0"/>
          </a:p>
          <a:p>
            <a:pPr>
              <a:spcBef>
                <a:spcPts val="255"/>
              </a:spcBef>
            </a:pPr>
            <a:r>
              <a:rPr lang="en-US" altLang="zh-CN" sz="2551" dirty="0"/>
              <a:t>            g(</a:t>
            </a:r>
            <a:r>
              <a:rPr lang="en-US" altLang="zh-CN" sz="2551" dirty="0" err="1"/>
              <a:t>y,x</a:t>
            </a:r>
            <a:r>
              <a:rPr lang="en-US" altLang="zh-CN" sz="2551" dirty="0"/>
              <a:t>)=h*</a:t>
            </a:r>
            <a:r>
              <a:rPr lang="en-US" altLang="zh-CN" sz="2551" dirty="0" err="1"/>
              <a:t>FImage</a:t>
            </a:r>
            <a:r>
              <a:rPr lang="en-US" altLang="zh-CN" sz="2551" dirty="0"/>
              <a:t>(</a:t>
            </a:r>
            <a:r>
              <a:rPr lang="en-US" altLang="zh-CN" sz="2551" dirty="0" err="1"/>
              <a:t>y,x</a:t>
            </a:r>
            <a:r>
              <a:rPr lang="en-US" altLang="zh-CN" sz="2551" dirty="0"/>
              <a:t>);</a:t>
            </a:r>
            <a:endParaRPr lang="zh-CN" altLang="zh-CN" sz="2551" dirty="0"/>
          </a:p>
          <a:p>
            <a:pPr>
              <a:spcBef>
                <a:spcPts val="255"/>
              </a:spcBef>
            </a:pPr>
            <a:r>
              <a:rPr lang="en-US" altLang="zh-CN" sz="2551" dirty="0"/>
              <a:t>        end</a:t>
            </a:r>
            <a:endParaRPr lang="zh-CN" altLang="zh-CN" sz="2551" dirty="0"/>
          </a:p>
          <a:p>
            <a:pPr>
              <a:spcBef>
                <a:spcPts val="255"/>
              </a:spcBef>
            </a:pPr>
            <a:r>
              <a:rPr lang="en-US" altLang="zh-CN" sz="2551" dirty="0"/>
              <a:t>    end</a:t>
            </a:r>
            <a:endParaRPr lang="zh-CN" altLang="zh-CN" sz="2551" dirty="0"/>
          </a:p>
          <a:p>
            <a:pPr>
              <a:spcBef>
                <a:spcPts val="255"/>
              </a:spcBef>
            </a:pPr>
            <a:r>
              <a:rPr lang="en-US" altLang="zh-CN" sz="2551" dirty="0"/>
              <a:t>    g=</a:t>
            </a:r>
            <a:r>
              <a:rPr lang="en-US" altLang="zh-CN" sz="2551" dirty="0" err="1"/>
              <a:t>ifftshift</a:t>
            </a:r>
            <a:r>
              <a:rPr lang="en-US" altLang="zh-CN" sz="2551" dirty="0"/>
              <a:t>(g);</a:t>
            </a:r>
            <a:endParaRPr lang="zh-CN" altLang="zh-CN" sz="2551" dirty="0"/>
          </a:p>
          <a:p>
            <a:pPr>
              <a:spcBef>
                <a:spcPts val="255"/>
              </a:spcBef>
            </a:pPr>
            <a:r>
              <a:rPr lang="en-US" altLang="zh-CN" sz="2551" dirty="0"/>
              <a:t>    g=real(ifft2(g));</a:t>
            </a:r>
            <a:endParaRPr lang="zh-CN" altLang="zh-CN" sz="2551" dirty="0"/>
          </a:p>
          <a:p>
            <a:pPr>
              <a:spcBef>
                <a:spcPts val="255"/>
              </a:spcBef>
            </a:pPr>
            <a:r>
              <a:rPr lang="en-US" altLang="zh-CN" sz="2551" dirty="0" err="1"/>
              <a:t>figure,imshow</a:t>
            </a:r>
            <a:r>
              <a:rPr lang="en-US" altLang="zh-CN" sz="2551" dirty="0"/>
              <a:t>(uint8(g)),</a:t>
            </a:r>
            <a:br>
              <a:rPr lang="en-US" altLang="zh-CN" sz="2551" dirty="0"/>
            </a:br>
            <a:r>
              <a:rPr lang="en-US" altLang="zh-CN" sz="2551" dirty="0"/>
              <a:t>           title(['</a:t>
            </a:r>
            <a:r>
              <a:rPr lang="zh-CN" altLang="zh-CN" sz="2551" dirty="0"/>
              <a:t>指数低通滤波</a:t>
            </a:r>
            <a:r>
              <a:rPr lang="en-US" altLang="zh-CN" sz="2551" dirty="0"/>
              <a:t>D0=',num2str(d0(</a:t>
            </a:r>
            <a:r>
              <a:rPr lang="en-US" altLang="zh-CN" sz="2551" dirty="0" err="1"/>
              <a:t>i</a:t>
            </a:r>
            <a:r>
              <a:rPr lang="en-US" altLang="zh-CN" sz="2551" dirty="0"/>
              <a:t>))]);</a:t>
            </a:r>
            <a:endParaRPr lang="zh-CN" altLang="zh-CN" sz="2551" dirty="0"/>
          </a:p>
          <a:p>
            <a:pPr>
              <a:spcBef>
                <a:spcPts val="255"/>
              </a:spcBef>
            </a:pPr>
            <a:r>
              <a:rPr lang="en-US" altLang="zh-CN" sz="2551" dirty="0"/>
              <a:t>end</a:t>
            </a:r>
            <a:endParaRPr lang="zh-CN" altLang="en-US" sz="2551" dirty="0"/>
          </a:p>
        </p:txBody>
      </p:sp>
    </p:spTree>
    <p:extLst>
      <p:ext uri="{BB962C8B-B14F-4D97-AF65-F5344CB8AC3E}">
        <p14:creationId xmlns:p14="http://schemas.microsoft.com/office/powerpoint/2010/main" val="38543200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64</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指数低通滤波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52227" name="图片 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2260" y="1908310"/>
            <a:ext cx="2077446" cy="2065297"/>
          </a:xfrm>
          <a:prstGeom prst="rect">
            <a:avLst/>
          </a:prstGeom>
          <a:noFill/>
          <a:extLst>
            <a:ext uri="{909E8E84-426E-40DD-AFC4-6F175D3DCCD1}">
              <a14:hiddenFill xmlns:a14="http://schemas.microsoft.com/office/drawing/2010/main">
                <a:solidFill>
                  <a:srgbClr val="FFFFFF"/>
                </a:solidFill>
              </a14:hiddenFill>
            </a:ext>
          </a:extLst>
        </p:spPr>
      </p:pic>
      <p:pic>
        <p:nvPicPr>
          <p:cNvPr id="52226" name="图片 1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883" y="1908310"/>
            <a:ext cx="2077446" cy="2065297"/>
          </a:xfrm>
          <a:prstGeom prst="rect">
            <a:avLst/>
          </a:prstGeom>
          <a:noFill/>
          <a:extLst>
            <a:ext uri="{909E8E84-426E-40DD-AFC4-6F175D3DCCD1}">
              <a14:hiddenFill xmlns:a14="http://schemas.microsoft.com/office/drawing/2010/main">
                <a:solidFill>
                  <a:srgbClr val="FFFFFF"/>
                </a:solidFill>
              </a14:hiddenFill>
            </a:ext>
          </a:extLst>
        </p:spPr>
      </p:pic>
      <p:pic>
        <p:nvPicPr>
          <p:cNvPr id="52225" name="图片 1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6955" y="1896462"/>
            <a:ext cx="2077446" cy="2065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524001" y="56037"/>
            <a:ext cx="235601" cy="47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endParaRPr lang="zh-CN" altLang="en-US" sz="2296"/>
          </a:p>
        </p:txBody>
      </p:sp>
      <p:sp>
        <p:nvSpPr>
          <p:cNvPr id="8" name="矩形 7"/>
          <p:cNvSpPr/>
          <p:nvPr/>
        </p:nvSpPr>
        <p:spPr>
          <a:xfrm>
            <a:off x="1751198" y="3961760"/>
            <a:ext cx="8628829" cy="524118"/>
          </a:xfrm>
          <a:prstGeom prst="rect">
            <a:avLst/>
          </a:prstGeom>
        </p:spPr>
        <p:txBody>
          <a:bodyPr wrap="square">
            <a:spAutoFit/>
          </a:bodyPr>
          <a:lstStyle/>
          <a:p>
            <a:pPr algn="just"/>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）高斯噪声</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a:t>
            </a:r>
            <a:r>
              <a:rPr lang="en-US" altLang="zh-CN" sz="2806" i="1" kern="100" dirty="0">
                <a:ea typeface="楷体" panose="02010609060101010101" pitchFamily="49" charset="-122"/>
                <a:cs typeface="Times New Roman" panose="02020603050405020304" pitchFamily="18" charset="0"/>
              </a:rPr>
              <a:t>n</a:t>
            </a:r>
            <a:r>
              <a:rPr lang="en-US" altLang="zh-CN" sz="2806" kern="100" dirty="0">
                <a:ea typeface="楷体" panose="02010609060101010101" pitchFamily="49" charset="-122"/>
                <a:cs typeface="Times New Roman" panose="02020603050405020304" pitchFamily="18" charset="0"/>
              </a:rPr>
              <a:t>=2</a:t>
            </a:r>
            <a:r>
              <a:rPr lang="zh-CN" altLang="zh-CN" sz="2806" kern="100" dirty="0">
                <a:ea typeface="楷体" panose="02010609060101010101" pitchFamily="49" charset="-122"/>
                <a:cs typeface="Times New Roman" panose="02020603050405020304" pitchFamily="18" charset="0"/>
              </a:rPr>
              <a:t>，</a:t>
            </a:r>
            <a:r>
              <a:rPr lang="en-US" altLang="zh-CN" sz="2806" i="1" kern="100" dirty="0">
                <a:ea typeface="楷体" panose="02010609060101010101" pitchFamily="49" charset="-122"/>
                <a:cs typeface="Times New Roman" panose="02020603050405020304" pitchFamily="18" charset="0"/>
              </a:rPr>
              <a:t>D</a:t>
            </a:r>
            <a:r>
              <a:rPr lang="en-US" altLang="zh-CN" sz="2806" kern="100" baseline="-25000" dirty="0">
                <a:ea typeface="楷体" panose="02010609060101010101" pitchFamily="49" charset="-122"/>
                <a:cs typeface="Times New Roman" panose="02020603050405020304" pitchFamily="18" charset="0"/>
              </a:rPr>
              <a:t>0</a:t>
            </a:r>
            <a:r>
              <a:rPr lang="en-US" altLang="zh-CN" sz="2806" kern="100" dirty="0">
                <a:ea typeface="楷体" panose="02010609060101010101" pitchFamily="49" charset="-122"/>
                <a:cs typeface="Times New Roman" panose="02020603050405020304" pitchFamily="18" charset="0"/>
              </a:rPr>
              <a:t>=20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a:t>
            </a:r>
            <a:r>
              <a:rPr lang="en-US" altLang="zh-CN" sz="2806" i="1" kern="100" dirty="0">
                <a:ea typeface="楷体" panose="02010609060101010101" pitchFamily="49" charset="-122"/>
                <a:cs typeface="Times New Roman" panose="02020603050405020304" pitchFamily="18" charset="0"/>
              </a:rPr>
              <a:t>n</a:t>
            </a:r>
            <a:r>
              <a:rPr lang="en-US" altLang="zh-CN" sz="2806" kern="100" dirty="0">
                <a:ea typeface="楷体" panose="02010609060101010101" pitchFamily="49" charset="-122"/>
                <a:cs typeface="Times New Roman" panose="02020603050405020304" pitchFamily="18" charset="0"/>
              </a:rPr>
              <a:t>=2</a:t>
            </a:r>
            <a:r>
              <a:rPr lang="zh-CN" altLang="zh-CN" sz="2806" kern="100" dirty="0">
                <a:ea typeface="楷体" panose="02010609060101010101" pitchFamily="49" charset="-122"/>
                <a:cs typeface="Times New Roman" panose="02020603050405020304" pitchFamily="18" charset="0"/>
              </a:rPr>
              <a:t>，</a:t>
            </a:r>
            <a:r>
              <a:rPr lang="en-US" altLang="zh-CN" sz="2806" i="1" kern="100" dirty="0">
                <a:ea typeface="楷体" panose="02010609060101010101" pitchFamily="49" charset="-122"/>
                <a:cs typeface="Times New Roman" panose="02020603050405020304" pitchFamily="18" charset="0"/>
              </a:rPr>
              <a:t>D</a:t>
            </a:r>
            <a:r>
              <a:rPr lang="en-US" altLang="zh-CN" sz="2806" kern="100" baseline="-25000" dirty="0">
                <a:ea typeface="楷体" panose="02010609060101010101" pitchFamily="49" charset="-122"/>
                <a:cs typeface="Times New Roman" panose="02020603050405020304" pitchFamily="18" charset="0"/>
              </a:rPr>
              <a:t>0</a:t>
            </a:r>
            <a:r>
              <a:rPr lang="en-US" altLang="zh-CN" sz="2806" kern="100" dirty="0">
                <a:ea typeface="楷体" panose="02010609060101010101" pitchFamily="49" charset="-122"/>
                <a:cs typeface="Times New Roman" panose="02020603050405020304" pitchFamily="18" charset="0"/>
              </a:rPr>
              <a:t>=40 </a:t>
            </a:r>
            <a:endParaRPr lang="zh-CN" altLang="en-US" sz="2806" dirty="0">
              <a:ea typeface="楷体" panose="02010609060101010101" pitchFamily="49" charset="-122"/>
              <a:cs typeface="Times New Roman" panose="02020603050405020304" pitchFamily="18" charset="0"/>
            </a:endParaRPr>
          </a:p>
        </p:txBody>
      </p:sp>
      <p:sp>
        <p:nvSpPr>
          <p:cNvPr id="12" name="TextBox 2"/>
          <p:cNvSpPr txBox="1">
            <a:spLocks noChangeArrowheads="1"/>
          </p:cNvSpPr>
          <p:nvPr/>
        </p:nvSpPr>
        <p:spPr bwMode="auto">
          <a:xfrm>
            <a:off x="2144483" y="4511340"/>
            <a:ext cx="7806713" cy="192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indent="-437369" eaLnBrk="1" hangingPunct="1">
              <a:spcBef>
                <a:spcPts val="383"/>
              </a:spcBef>
              <a:buClr>
                <a:srgbClr val="7030A0"/>
              </a:buClr>
              <a:buSzPct val="75000"/>
              <a:buFont typeface="Wingdings" panose="05000000000000000000" pitchFamily="2" charset="2"/>
              <a:buChar char="p"/>
            </a:pP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噪声点被有效地去除</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37369" indent="-437369" eaLnBrk="1" hangingPunct="1">
              <a:spcBef>
                <a:spcPts val="383"/>
              </a:spcBef>
              <a:buClr>
                <a:srgbClr val="7030A0"/>
              </a:buClr>
              <a:buSzPct val="75000"/>
              <a:buFont typeface="Wingdings" panose="05000000000000000000" pitchFamily="2" charset="2"/>
              <a:buChar char="p"/>
            </a:pP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随着截止频率</a:t>
            </a:r>
            <a:r>
              <a:rPr lang="en-US" altLang="zh-CN" sz="2806"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r>
              <a:rPr lang="en-US" altLang="zh-CN" sz="2806" baseline="-25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的增加，图像模糊现象减弱</a:t>
            </a:r>
            <a:r>
              <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437369" indent="-437369" eaLnBrk="1" hangingPunct="1">
              <a:spcBef>
                <a:spcPts val="383"/>
              </a:spcBef>
              <a:buClr>
                <a:srgbClr val="7030A0"/>
              </a:buClr>
              <a:buSzPct val="75000"/>
              <a:buFont typeface="Wingdings" panose="05000000000000000000" pitchFamily="2" charset="2"/>
              <a:buChar char="p"/>
            </a:pP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与巴特沃斯低通滤波器相比较，指数低通滤</a:t>
            </a: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波器没有振铃现象。</a:t>
            </a:r>
            <a:endParaRPr lang="zh-CN" altLang="en-US" sz="2806"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p:cNvSpPr/>
          <p:nvPr/>
        </p:nvSpPr>
        <p:spPr>
          <a:xfrm>
            <a:off x="1963382" y="1185768"/>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36859082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65</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文本框 4"/>
          <p:cNvSpPr txBox="1"/>
          <p:nvPr/>
        </p:nvSpPr>
        <p:spPr>
          <a:xfrm>
            <a:off x="2082576" y="1882486"/>
            <a:ext cx="8127819" cy="445635"/>
          </a:xfrm>
          <a:prstGeom prst="rect">
            <a:avLst/>
          </a:prstGeom>
          <a:noFill/>
        </p:spPr>
        <p:txBody>
          <a:bodyPr wrap="square" rtlCol="0">
            <a:spAutoFit/>
          </a:bodyPr>
          <a:lstStyle/>
          <a:p>
            <a:r>
              <a:rPr lang="zh-CN" altLang="zh-CN" sz="2296" dirty="0"/>
              <a:t>梯形低通滤波器（</a:t>
            </a:r>
            <a:r>
              <a:rPr lang="en-US" altLang="zh-CN" sz="2296" dirty="0"/>
              <a:t>TLPF</a:t>
            </a:r>
            <a:r>
              <a:rPr lang="zh-CN" altLang="zh-CN" sz="2296" dirty="0"/>
              <a:t>）的传递函数</a:t>
            </a:r>
            <a:r>
              <a:rPr lang="zh-CN" altLang="en-US" sz="2296" dirty="0"/>
              <a:t>：</a:t>
            </a:r>
          </a:p>
        </p:txBody>
      </p:sp>
      <p:graphicFrame>
        <p:nvGraphicFramePr>
          <p:cNvPr id="7" name="对象 6"/>
          <p:cNvGraphicFramePr>
            <a:graphicFrameLocks noChangeAspect="1"/>
          </p:cNvGraphicFramePr>
          <p:nvPr>
            <p:extLst/>
          </p:nvPr>
        </p:nvGraphicFramePr>
        <p:xfrm>
          <a:off x="2811838" y="2828242"/>
          <a:ext cx="6557991" cy="2249094"/>
        </p:xfrm>
        <a:graphic>
          <a:graphicData uri="http://schemas.openxmlformats.org/presentationml/2006/ole">
            <mc:AlternateContent xmlns:mc="http://schemas.openxmlformats.org/markup-compatibility/2006">
              <mc:Choice xmlns:v="urn:schemas-microsoft-com:vml" Requires="v">
                <p:oleObj spid="_x0000_s18441" name="Equation" r:id="rId3" imgW="2882880" imgH="990360" progId="Equation.DSMT4">
                  <p:embed/>
                </p:oleObj>
              </mc:Choice>
              <mc:Fallback>
                <p:oleObj name="Equation" r:id="rId3" imgW="2882880" imgH="990360" progId="Equation.DSMT4">
                  <p:embed/>
                  <p:pic>
                    <p:nvPicPr>
                      <p:cNvPr id="7" name="对象 6"/>
                      <p:cNvPicPr>
                        <a:picLocks noChangeAspect="1" noChangeArrowheads="1"/>
                      </p:cNvPicPr>
                      <p:nvPr/>
                    </p:nvPicPr>
                    <p:blipFill>
                      <a:blip r:embed="rId4"/>
                      <a:srcRect/>
                      <a:stretch>
                        <a:fillRect/>
                      </a:stretch>
                    </p:blipFill>
                    <p:spPr bwMode="auto">
                      <a:xfrm>
                        <a:off x="2811838" y="2828242"/>
                        <a:ext cx="6557991" cy="2249094"/>
                      </a:xfrm>
                      <a:prstGeom prst="rect">
                        <a:avLst/>
                      </a:prstGeom>
                      <a:noFill/>
                    </p:spPr>
                  </p:pic>
                </p:oleObj>
              </mc:Fallback>
            </mc:AlternateContent>
          </a:graphicData>
        </a:graphic>
      </p:graphicFrame>
      <p:sp>
        <p:nvSpPr>
          <p:cNvPr id="18" name="矩形 17"/>
          <p:cNvSpPr/>
          <p:nvPr/>
        </p:nvSpPr>
        <p:spPr>
          <a:xfrm>
            <a:off x="2402561" y="5416062"/>
            <a:ext cx="6829114" cy="524118"/>
          </a:xfrm>
          <a:prstGeom prst="rect">
            <a:avLst/>
          </a:prstGeom>
        </p:spPr>
        <p:txBody>
          <a:bodyPr wrap="none">
            <a:spAutoFit/>
          </a:bodyPr>
          <a:lstStyle/>
          <a:p>
            <a:r>
              <a:rPr lang="zh-CN" altLang="en-US" sz="2806" dirty="0">
                <a:ea typeface="楷体" panose="02010609060101010101" pitchFamily="49" charset="-122"/>
                <a:cs typeface="Times New Roman" panose="02020603050405020304" pitchFamily="18" charset="0"/>
              </a:rPr>
              <a:t> </a:t>
            </a:r>
            <a:r>
              <a:rPr lang="en-US" altLang="zh-CN" sz="2806" i="1" dirty="0">
                <a:ea typeface="楷体" panose="02010609060101010101" pitchFamily="49" charset="-122"/>
                <a:cs typeface="Times New Roman" panose="02020603050405020304" pitchFamily="18" charset="0"/>
              </a:rPr>
              <a:t>D</a:t>
            </a:r>
            <a:r>
              <a:rPr lang="en-US" altLang="zh-CN" sz="2806" baseline="-25000" dirty="0">
                <a:ea typeface="楷体" panose="02010609060101010101" pitchFamily="49" charset="-122"/>
                <a:cs typeface="Times New Roman" panose="02020603050405020304" pitchFamily="18" charset="0"/>
              </a:rPr>
              <a:t>0</a:t>
            </a:r>
            <a:r>
              <a:rPr lang="zh-CN" altLang="en-US" sz="2806" dirty="0">
                <a:ea typeface="楷体" panose="02010609060101010101" pitchFamily="49" charset="-122"/>
                <a:cs typeface="Times New Roman" panose="02020603050405020304" pitchFamily="18" charset="0"/>
              </a:rPr>
              <a:t>为截止频率， </a:t>
            </a:r>
            <a:r>
              <a:rPr lang="en-US" altLang="zh-CN" sz="2806" i="1" dirty="0">
                <a:ea typeface="楷体" panose="02010609060101010101" pitchFamily="49" charset="-122"/>
                <a:cs typeface="Times New Roman" panose="02020603050405020304" pitchFamily="18" charset="0"/>
              </a:rPr>
              <a:t>D</a:t>
            </a:r>
            <a:r>
              <a:rPr lang="en-US" altLang="zh-CN" sz="2806" baseline="-25000" dirty="0">
                <a:ea typeface="楷体" panose="02010609060101010101" pitchFamily="49" charset="-122"/>
                <a:cs typeface="Times New Roman" panose="02020603050405020304" pitchFamily="18" charset="0"/>
              </a:rPr>
              <a:t>0</a:t>
            </a:r>
            <a:r>
              <a:rPr lang="zh-CN" altLang="en-US" sz="2806" dirty="0">
                <a:ea typeface="楷体" panose="02010609060101010101" pitchFamily="49" charset="-122"/>
                <a:cs typeface="Times New Roman" panose="02020603050405020304" pitchFamily="18" charset="0"/>
              </a:rPr>
              <a:t>、 </a:t>
            </a:r>
            <a:r>
              <a:rPr lang="en-US" altLang="zh-CN" sz="2806" i="1" dirty="0">
                <a:ea typeface="楷体" panose="02010609060101010101" pitchFamily="49" charset="-122"/>
                <a:cs typeface="Times New Roman" panose="02020603050405020304" pitchFamily="18" charset="0"/>
              </a:rPr>
              <a:t>D</a:t>
            </a:r>
            <a:r>
              <a:rPr lang="en-US" altLang="zh-CN" sz="2806" baseline="-25000" dirty="0">
                <a:ea typeface="楷体" panose="02010609060101010101" pitchFamily="49" charset="-122"/>
                <a:cs typeface="Times New Roman" panose="02020603050405020304" pitchFamily="18" charset="0"/>
              </a:rPr>
              <a:t>1</a:t>
            </a:r>
            <a:r>
              <a:rPr lang="zh-CN" altLang="en-US" sz="2806" dirty="0">
                <a:ea typeface="楷体" panose="02010609060101010101" pitchFamily="49" charset="-122"/>
                <a:cs typeface="Times New Roman" panose="02020603050405020304" pitchFamily="18" charset="0"/>
              </a:rPr>
              <a:t>需满足：</a:t>
            </a:r>
            <a:r>
              <a:rPr lang="en-US" altLang="zh-CN" sz="2806" i="1" dirty="0">
                <a:ea typeface="楷体" panose="02010609060101010101" pitchFamily="49" charset="-122"/>
                <a:cs typeface="Times New Roman" panose="02020603050405020304" pitchFamily="18" charset="0"/>
              </a:rPr>
              <a:t> D</a:t>
            </a:r>
            <a:r>
              <a:rPr lang="en-US" altLang="zh-CN" sz="2806" baseline="-25000" dirty="0">
                <a:ea typeface="楷体" panose="02010609060101010101" pitchFamily="49" charset="-122"/>
                <a:cs typeface="Times New Roman" panose="02020603050405020304" pitchFamily="18" charset="0"/>
              </a:rPr>
              <a:t>0</a:t>
            </a:r>
            <a:r>
              <a:rPr lang="zh-CN" altLang="en-US" sz="2806" dirty="0">
                <a:ea typeface="楷体" panose="02010609060101010101" pitchFamily="49" charset="-122"/>
                <a:cs typeface="Times New Roman" panose="02020603050405020304" pitchFamily="18" charset="0"/>
              </a:rPr>
              <a:t> </a:t>
            </a:r>
            <a:r>
              <a:rPr lang="en-US" altLang="zh-CN" sz="2806" dirty="0">
                <a:ea typeface="楷体" panose="02010609060101010101" pitchFamily="49" charset="-122"/>
                <a:cs typeface="Times New Roman" panose="02020603050405020304" pitchFamily="18" charset="0"/>
              </a:rPr>
              <a:t>&lt;</a:t>
            </a:r>
            <a:r>
              <a:rPr lang="en-US" altLang="zh-CN" sz="2806" i="1" dirty="0">
                <a:ea typeface="楷体" panose="02010609060101010101" pitchFamily="49" charset="-122"/>
                <a:cs typeface="Times New Roman" panose="02020603050405020304" pitchFamily="18" charset="0"/>
              </a:rPr>
              <a:t> D</a:t>
            </a:r>
            <a:r>
              <a:rPr lang="en-US" altLang="zh-CN" sz="2806" baseline="-25000" dirty="0">
                <a:ea typeface="楷体" panose="02010609060101010101" pitchFamily="49" charset="-122"/>
                <a:cs typeface="Times New Roman" panose="02020603050405020304" pitchFamily="18" charset="0"/>
              </a:rPr>
              <a:t>1</a:t>
            </a:r>
            <a:endParaRPr lang="zh-CN" altLang="en-US" sz="2806" dirty="0">
              <a:ea typeface="楷体" panose="02010609060101010101" pitchFamily="49" charset="-122"/>
              <a:cs typeface="Times New Roman" panose="02020603050405020304" pitchFamily="18" charset="0"/>
            </a:endParaRPr>
          </a:p>
        </p:txBody>
      </p:sp>
      <p:sp>
        <p:nvSpPr>
          <p:cNvPr id="8" name="文本框 7"/>
          <p:cNvSpPr txBox="1"/>
          <p:nvPr/>
        </p:nvSpPr>
        <p:spPr>
          <a:xfrm>
            <a:off x="1825268" y="1204454"/>
            <a:ext cx="6842008"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a:t>
            </a:r>
            <a:r>
              <a:rPr lang="zh-CN" altLang="en-US" sz="2296" dirty="0">
                <a:solidFill>
                  <a:srgbClr val="0000CC"/>
                </a:solidFill>
                <a:latin typeface="+mj-ea"/>
              </a:rPr>
              <a:t>原理</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2776424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66</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Rectangle 3"/>
          <p:cNvSpPr>
            <a:spLocks noChangeArrowheads="1"/>
          </p:cNvSpPr>
          <p:nvPr/>
        </p:nvSpPr>
        <p:spPr bwMode="auto">
          <a:xfrm>
            <a:off x="2743706" y="1500283"/>
            <a:ext cx="6612745" cy="9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华文新魏" panose="02010800040101010101" pitchFamily="2" charset="-122"/>
                <a:ea typeface="华文新魏" panose="02010800040101010101" pitchFamily="2" charset="-122"/>
              </a:rPr>
              <a:t>梯形低通滤波器转移函数的透视图</a:t>
            </a:r>
            <a:endParaRPr lang="zh-CN" altLang="en-US" sz="3061" baseline="-25000" dirty="0">
              <a:solidFill>
                <a:srgbClr val="C00000"/>
              </a:solidFill>
              <a:latin typeface="华文新魏" panose="02010800040101010101" pitchFamily="2" charset="-122"/>
              <a:ea typeface="华文新魏" panose="02010800040101010101" pitchFamily="2" charset="-122"/>
            </a:endParaRPr>
          </a:p>
        </p:txBody>
      </p:sp>
      <p:pic>
        <p:nvPicPr>
          <p:cNvPr id="6" name="图片 5" descr="tlpf.jpg"/>
          <p:cNvPicPr/>
          <p:nvPr/>
        </p:nvPicPr>
        <p:blipFill>
          <a:blip r:embed="rId2" cstate="print"/>
          <a:stretch>
            <a:fillRect/>
          </a:stretch>
        </p:blipFill>
        <p:spPr>
          <a:xfrm>
            <a:off x="2330409" y="2469429"/>
            <a:ext cx="3535982" cy="3217440"/>
          </a:xfrm>
          <a:prstGeom prst="rect">
            <a:avLst/>
          </a:prstGeom>
          <a:ln>
            <a:solidFill>
              <a:schemeClr val="tx1"/>
            </a:solidFill>
          </a:ln>
        </p:spPr>
      </p:pic>
      <p:pic>
        <p:nvPicPr>
          <p:cNvPr id="7" name="图片 6"/>
          <p:cNvPicPr>
            <a:picLocks noChangeAspect="1"/>
          </p:cNvPicPr>
          <p:nvPr/>
        </p:nvPicPr>
        <p:blipFill>
          <a:blip r:embed="rId3" cstate="print"/>
          <a:srcRect/>
          <a:stretch>
            <a:fillRect/>
          </a:stretch>
        </p:blipFill>
        <p:spPr bwMode="auto">
          <a:xfrm>
            <a:off x="7519576" y="2262836"/>
            <a:ext cx="1326994" cy="3560112"/>
          </a:xfrm>
          <a:prstGeom prst="rect">
            <a:avLst/>
          </a:prstGeom>
          <a:noFill/>
          <a:ln w="9525">
            <a:noFill/>
            <a:miter lim="800000"/>
            <a:headEnd/>
            <a:tailEnd/>
          </a:ln>
        </p:spPr>
      </p:pic>
    </p:spTree>
    <p:extLst>
      <p:ext uri="{BB962C8B-B14F-4D97-AF65-F5344CB8AC3E}">
        <p14:creationId xmlns:p14="http://schemas.microsoft.com/office/powerpoint/2010/main" val="5315305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67</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4" name="Rectangle 3"/>
          <p:cNvSpPr>
            <a:spLocks noChangeArrowheads="1"/>
          </p:cNvSpPr>
          <p:nvPr/>
        </p:nvSpPr>
        <p:spPr bwMode="auto">
          <a:xfrm>
            <a:off x="2743706" y="1500283"/>
            <a:ext cx="6612745" cy="9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438" tIns="58720" rIns="117438" bIns="58720"/>
          <a:lstStyle>
            <a:lvl1pPr marL="609600" indent="-609600"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tx2"/>
              </a:buClr>
              <a:buSzPct val="95000"/>
              <a:buFont typeface="Wingdings" panose="05000000000000000000" pitchFamily="2" charset="2"/>
              <a:buNone/>
            </a:pPr>
            <a:r>
              <a:rPr lang="zh-CN" altLang="en-US" sz="3061" dirty="0">
                <a:solidFill>
                  <a:srgbClr val="C00000"/>
                </a:solidFill>
                <a:latin typeface="华文新魏" panose="02010800040101010101" pitchFamily="2" charset="-122"/>
                <a:ea typeface="华文新魏" panose="02010800040101010101" pitchFamily="2" charset="-122"/>
              </a:rPr>
              <a:t>梯形低通滤波器转移函数的剖面图</a:t>
            </a:r>
            <a:endParaRPr lang="zh-CN" altLang="en-US" sz="3061" baseline="-25000" dirty="0">
              <a:solidFill>
                <a:srgbClr val="C00000"/>
              </a:solidFill>
              <a:latin typeface="华文新魏" panose="02010800040101010101" pitchFamily="2" charset="-122"/>
              <a:ea typeface="华文新魏" panose="02010800040101010101" pitchFamily="2" charset="-122"/>
            </a:endParaRPr>
          </a:p>
        </p:txBody>
      </p:sp>
      <p:pic>
        <p:nvPicPr>
          <p:cNvPr id="5" name="图片 4"/>
          <p:cNvPicPr/>
          <p:nvPr/>
        </p:nvPicPr>
        <p:blipFill>
          <a:blip r:embed="rId2" cstate="print"/>
          <a:srcRect/>
          <a:stretch>
            <a:fillRect/>
          </a:stretch>
        </p:blipFill>
        <p:spPr bwMode="auto">
          <a:xfrm>
            <a:off x="3079811" y="2470194"/>
            <a:ext cx="5541890" cy="3668195"/>
          </a:xfrm>
          <a:prstGeom prst="rect">
            <a:avLst/>
          </a:prstGeom>
          <a:noFill/>
          <a:ln w="9525">
            <a:solidFill>
              <a:schemeClr val="tx1"/>
            </a:solidFill>
            <a:miter lim="800000"/>
            <a:headEnd/>
            <a:tailEnd/>
          </a:ln>
        </p:spPr>
      </p:pic>
      <p:sp>
        <p:nvSpPr>
          <p:cNvPr id="6"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Tree>
    <p:extLst>
      <p:ext uri="{BB962C8B-B14F-4D97-AF65-F5344CB8AC3E}">
        <p14:creationId xmlns:p14="http://schemas.microsoft.com/office/powerpoint/2010/main" val="18373561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68</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矩形 4"/>
          <p:cNvSpPr/>
          <p:nvPr/>
        </p:nvSpPr>
        <p:spPr>
          <a:xfrm>
            <a:off x="1779347" y="1335189"/>
            <a:ext cx="8431048" cy="445635"/>
          </a:xfrm>
          <a:prstGeom prst="rect">
            <a:avLst/>
          </a:prstGeom>
        </p:spPr>
        <p:txBody>
          <a:bodyPr wrap="squar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例程</a:t>
            </a:r>
            <a:r>
              <a:rPr lang="en-US" altLang="zh-CN"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截止频率不同的梯度低通滤波器</a:t>
            </a:r>
            <a:endParaRPr lang="zh-CN" altLang="en-US" sz="2296" dirty="0">
              <a:solidFill>
                <a:srgbClr val="0000CC"/>
              </a:solidFill>
              <a:latin typeface="+mj-ea"/>
              <a:ea typeface="+mj-ea"/>
            </a:endParaRPr>
          </a:p>
        </p:txBody>
      </p:sp>
      <p:sp>
        <p:nvSpPr>
          <p:cNvPr id="6" name="文本框 5"/>
          <p:cNvSpPr txBox="1"/>
          <p:nvPr/>
        </p:nvSpPr>
        <p:spPr>
          <a:xfrm>
            <a:off x="2206319" y="1847593"/>
            <a:ext cx="7577104" cy="4962512"/>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zh-CN" sz="2806" dirty="0">
                <a:ea typeface="楷体" panose="02010609060101010101" pitchFamily="49" charset="-122"/>
                <a:cs typeface="Times New Roman" panose="02020603050405020304" pitchFamily="18" charset="0"/>
              </a:rPr>
              <a:t>程序</a:t>
            </a:r>
          </a:p>
          <a:p>
            <a:pPr indent="583159">
              <a:spcBef>
                <a:spcPts val="383"/>
              </a:spcBef>
            </a:pPr>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('lena.bmp');</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imnoise</a:t>
            </a:r>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gaussian</a:t>
            </a:r>
            <a:r>
              <a:rPr lang="en-US" altLang="zh-CN" sz="2551" dirty="0">
                <a:ea typeface="楷体" panose="02010609060101010101" pitchFamily="49" charset="-122"/>
                <a:cs typeface="Times New Roman" panose="02020603050405020304" pitchFamily="18" charset="0"/>
              </a:rPr>
              <a:t>');</a:t>
            </a:r>
          </a:p>
          <a:p>
            <a:pPr indent="583159">
              <a:spcBef>
                <a:spcPts val="383"/>
              </a:spcBef>
            </a:pPr>
            <a:r>
              <a:rPr lang="en-US" altLang="zh-CN" sz="2551" dirty="0" err="1">
                <a:ea typeface="楷体" panose="02010609060101010101" pitchFamily="49" charset="-122"/>
                <a:cs typeface="Times New Roman" panose="02020603050405020304" pitchFamily="18" charset="0"/>
              </a:rPr>
              <a:t>FImage</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fftshift</a:t>
            </a:r>
            <a:r>
              <a:rPr lang="en-US" altLang="zh-CN" sz="2551" dirty="0">
                <a:ea typeface="楷体" panose="02010609060101010101" pitchFamily="49" charset="-122"/>
                <a:cs typeface="Times New Roman" panose="02020603050405020304" pitchFamily="18" charset="0"/>
              </a:rPr>
              <a:t>(fft2(double(Image))); </a:t>
            </a:r>
          </a:p>
          <a:p>
            <a:pPr indent="583159">
              <a:spcBef>
                <a:spcPts val="383"/>
              </a:spcBef>
            </a:pPr>
            <a:r>
              <a:rPr lang="en-US" altLang="zh-CN" sz="2551" dirty="0">
                <a:ea typeface="楷体" panose="02010609060101010101" pitchFamily="49" charset="-122"/>
                <a:cs typeface="Times New Roman" panose="02020603050405020304" pitchFamily="18" charset="0"/>
              </a:rPr>
              <a:t>[N M]=size(</a:t>
            </a:r>
            <a:r>
              <a:rPr lang="en-US" altLang="zh-CN" sz="2551" dirty="0" err="1">
                <a:ea typeface="楷体" panose="02010609060101010101" pitchFamily="49" charset="-122"/>
                <a:cs typeface="Times New Roman" panose="02020603050405020304" pitchFamily="18" charset="0"/>
              </a:rPr>
              <a:t>FImage</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g=zeros(N,M);</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r1=floor(M/2);  r2=floor(N/2);</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d0=[5 30];  d1=[45 70];</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for </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=1:2</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    for x=1:M</a:t>
            </a:r>
            <a:endParaRPr lang="zh-CN" altLang="zh-CN" sz="2551" dirty="0">
              <a:ea typeface="楷体" panose="02010609060101010101" pitchFamily="49" charset="-122"/>
              <a:cs typeface="Times New Roman" panose="02020603050405020304" pitchFamily="18" charset="0"/>
            </a:endParaRPr>
          </a:p>
          <a:p>
            <a:pPr indent="583159">
              <a:spcBef>
                <a:spcPts val="383"/>
              </a:spcBef>
            </a:pPr>
            <a:r>
              <a:rPr lang="en-US" altLang="zh-CN" sz="2551" dirty="0">
                <a:ea typeface="楷体" panose="02010609060101010101" pitchFamily="49" charset="-122"/>
                <a:cs typeface="Times New Roman" panose="02020603050405020304" pitchFamily="18" charset="0"/>
              </a:rPr>
              <a:t>        for y=1:N</a:t>
            </a:r>
            <a:endParaRPr lang="zh-CN" altLang="en-US" sz="255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457474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69</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
        <p:nvSpPr>
          <p:cNvPr id="5" name="文本框 4"/>
          <p:cNvSpPr txBox="1"/>
          <p:nvPr/>
        </p:nvSpPr>
        <p:spPr>
          <a:xfrm>
            <a:off x="2192643" y="1296811"/>
            <a:ext cx="8261455" cy="5195397"/>
          </a:xfrm>
          <a:prstGeom prst="rect">
            <a:avLst/>
          </a:prstGeom>
          <a:noFill/>
        </p:spPr>
        <p:txBody>
          <a:bodyPr wrap="square" rtlCol="0">
            <a:spAutoFit/>
          </a:bodyPr>
          <a:lstStyle/>
          <a:p>
            <a:r>
              <a:rPr lang="en-US" altLang="zh-CN" sz="2551" dirty="0">
                <a:ea typeface="楷体" panose="02010609060101010101" pitchFamily="49" charset="-122"/>
                <a:cs typeface="Times New Roman" panose="02020603050405020304" pitchFamily="18" charset="0"/>
              </a:rPr>
              <a:t>            d=</a:t>
            </a:r>
            <a:r>
              <a:rPr lang="en-US" altLang="zh-CN" sz="2551" dirty="0" err="1">
                <a:ea typeface="楷体" panose="02010609060101010101" pitchFamily="49" charset="-122"/>
                <a:cs typeface="Times New Roman" panose="02020603050405020304" pitchFamily="18" charset="0"/>
              </a:rPr>
              <a:t>sqrt</a:t>
            </a:r>
            <a:r>
              <a:rPr lang="en-US" altLang="zh-CN" sz="2551" dirty="0">
                <a:ea typeface="楷体" panose="02010609060101010101" pitchFamily="49" charset="-122"/>
                <a:cs typeface="Times New Roman" panose="02020603050405020304" pitchFamily="18" charset="0"/>
              </a:rPr>
              <a:t>((x-r1)^2+(y-r2)^2);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if d&gt;d1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h=0;</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else</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if d&gt;d0</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h=(d-d1)/(d0-d1);</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else</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h=1;</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end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g(</a:t>
            </a:r>
            <a:r>
              <a:rPr lang="en-US" altLang="zh-CN" sz="2551" dirty="0" err="1">
                <a:ea typeface="楷体" panose="02010609060101010101" pitchFamily="49" charset="-122"/>
                <a:cs typeface="Times New Roman" panose="02020603050405020304" pitchFamily="18" charset="0"/>
              </a:rPr>
              <a:t>y,x</a:t>
            </a:r>
            <a:r>
              <a:rPr lang="en-US" altLang="zh-CN" sz="2551" dirty="0">
                <a:ea typeface="楷体" panose="02010609060101010101" pitchFamily="49" charset="-122"/>
                <a:cs typeface="Times New Roman" panose="02020603050405020304" pitchFamily="18" charset="0"/>
              </a:rPr>
              <a:t>)=h*</a:t>
            </a:r>
            <a:r>
              <a:rPr lang="en-US" altLang="zh-CN" sz="2551" dirty="0" err="1">
                <a:ea typeface="楷体" panose="02010609060101010101" pitchFamily="49" charset="-122"/>
                <a:cs typeface="Times New Roman" panose="02020603050405020304" pitchFamily="18" charset="0"/>
              </a:rPr>
              <a:t>FImage</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y,x</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77364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822918" y="1457274"/>
            <a:ext cx="3263645" cy="2822979"/>
          </a:xfrm>
          <a:prstGeom prst="rect">
            <a:avLst/>
          </a:prstGeom>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6.1.2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图像噪声的数学模型</a:t>
            </a:r>
          </a:p>
        </p:txBody>
      </p:sp>
      <p:sp>
        <p:nvSpPr>
          <p:cNvPr id="4" name="Rectangle 2"/>
          <p:cNvSpPr txBox="1">
            <a:spLocks noChangeArrowheads="1"/>
          </p:cNvSpPr>
          <p:nvPr/>
        </p:nvSpPr>
        <p:spPr bwMode="auto">
          <a:xfrm>
            <a:off x="7841030" y="933434"/>
            <a:ext cx="2521224"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图像中的噪声</a:t>
            </a:r>
          </a:p>
        </p:txBody>
      </p:sp>
      <p:sp>
        <p:nvSpPr>
          <p:cNvPr id="5" name="文本框 4"/>
          <p:cNvSpPr txBox="1"/>
          <p:nvPr/>
        </p:nvSpPr>
        <p:spPr>
          <a:xfrm>
            <a:off x="1963381" y="1199877"/>
            <a:ext cx="8247014" cy="445635"/>
          </a:xfrm>
          <a:prstGeom prst="rect">
            <a:avLst/>
          </a:prstGeom>
          <a:noFill/>
        </p:spPr>
        <p:txBody>
          <a:bodyPr wrap="square" rtlCol="0">
            <a:spAutoFit/>
          </a:bodyPr>
          <a:lstStyle/>
          <a:p>
            <a:r>
              <a:rPr lang="zh-CN" altLang="en-US" sz="2296" dirty="0">
                <a:solidFill>
                  <a:srgbClr val="003399"/>
                </a:solidFill>
                <a:latin typeface="+mj-ea"/>
                <a:ea typeface="+mj-ea"/>
              </a:rPr>
              <a:t>（</a:t>
            </a:r>
            <a:r>
              <a:rPr lang="en-US" altLang="zh-CN" sz="2296" dirty="0">
                <a:solidFill>
                  <a:srgbClr val="003399"/>
                </a:solidFill>
                <a:latin typeface="+mj-ea"/>
                <a:ea typeface="+mj-ea"/>
              </a:rPr>
              <a:t>2</a:t>
            </a:r>
            <a:r>
              <a:rPr lang="zh-CN" altLang="en-US" sz="2296" dirty="0">
                <a:solidFill>
                  <a:srgbClr val="003399"/>
                </a:solidFill>
                <a:latin typeface="+mj-ea"/>
                <a:ea typeface="+mj-ea"/>
              </a:rPr>
              <a:t>）</a:t>
            </a:r>
            <a:r>
              <a:rPr lang="en-US" altLang="zh-CN" sz="2296" dirty="0">
                <a:solidFill>
                  <a:srgbClr val="003399"/>
                </a:solidFill>
                <a:latin typeface="+mj-ea"/>
                <a:ea typeface="+mj-ea"/>
              </a:rPr>
              <a:t> </a:t>
            </a:r>
            <a:r>
              <a:rPr lang="zh-CN" altLang="en-US" sz="2296" dirty="0">
                <a:solidFill>
                  <a:srgbClr val="003399"/>
                </a:solidFill>
                <a:latin typeface="+mj-ea"/>
                <a:ea typeface="+mj-ea"/>
              </a:rPr>
              <a:t>椒盐噪声</a:t>
            </a:r>
          </a:p>
        </p:txBody>
      </p:sp>
      <p:sp>
        <p:nvSpPr>
          <p:cNvPr id="6" name="Text Box 6"/>
          <p:cNvSpPr txBox="1">
            <a:spLocks noChangeArrowheads="1"/>
          </p:cNvSpPr>
          <p:nvPr/>
        </p:nvSpPr>
        <p:spPr bwMode="auto">
          <a:xfrm>
            <a:off x="1960226" y="1854447"/>
            <a:ext cx="6876223"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定义椒盐噪声信号</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有效模型 </a:t>
            </a:r>
          </a:p>
        </p:txBody>
      </p:sp>
      <p:graphicFrame>
        <p:nvGraphicFramePr>
          <p:cNvPr id="7" name="Object 7"/>
          <p:cNvGraphicFramePr>
            <a:graphicFrameLocks noChangeAspect="1"/>
          </p:cNvGraphicFramePr>
          <p:nvPr>
            <p:extLst/>
          </p:nvPr>
        </p:nvGraphicFramePr>
        <p:xfrm>
          <a:off x="2514096" y="2680149"/>
          <a:ext cx="3444138" cy="1709990"/>
        </p:xfrm>
        <a:graphic>
          <a:graphicData uri="http://schemas.openxmlformats.org/presentationml/2006/ole">
            <mc:AlternateContent xmlns:mc="http://schemas.openxmlformats.org/markup-compatibility/2006">
              <mc:Choice xmlns:v="urn:schemas-microsoft-com:vml" Requires="v">
                <p:oleObj spid="_x0000_s3082" name="Equation" r:id="rId4" imgW="1435100" imgH="711200" progId="Equation.DSMT4">
                  <p:embed/>
                </p:oleObj>
              </mc:Choice>
              <mc:Fallback>
                <p:oleObj name="Equation" r:id="rId4" imgW="1435100" imgH="711200" progId="Equation.DSMT4">
                  <p:embed/>
                  <p:pic>
                    <p:nvPicPr>
                      <p:cNvPr id="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096" y="2680149"/>
                        <a:ext cx="3444138" cy="1709990"/>
                      </a:xfrm>
                      <a:prstGeom prst="rect">
                        <a:avLst/>
                      </a:prstGeom>
                      <a:noFill/>
                    </p:spPr>
                  </p:pic>
                </p:oleObj>
              </mc:Fallback>
            </mc:AlternateContent>
          </a:graphicData>
        </a:graphic>
      </p:graphicFrame>
      <p:sp>
        <p:nvSpPr>
          <p:cNvPr id="9" name="矩形 8"/>
          <p:cNvSpPr/>
          <p:nvPr/>
        </p:nvSpPr>
        <p:spPr>
          <a:xfrm>
            <a:off x="2284487" y="4520324"/>
            <a:ext cx="8247014" cy="1357423"/>
          </a:xfrm>
          <a:prstGeom prst="rect">
            <a:avLst/>
          </a:prstGeom>
        </p:spPr>
        <p:txBody>
          <a:bodyPr wrap="square">
            <a:spAutoFit/>
          </a:bodyPr>
          <a:lstStyle/>
          <a:p>
            <a:pPr marL="437369" indent="-437369" algn="just">
              <a:spcBef>
                <a:spcPts val="383"/>
              </a:spcBef>
              <a:spcAft>
                <a:spcPts val="383"/>
              </a:spcAft>
              <a:buSzPct val="75000"/>
              <a:buFont typeface="Arial" panose="020B0604020202020204" pitchFamily="34" charset="0"/>
              <a:buChar char="•"/>
            </a:pPr>
            <a:r>
              <a:rPr lang="zh-CN" altLang="en-US" sz="2296" dirty="0">
                <a:ea typeface="楷体" panose="02010609060101010101" pitchFamily="49" charset="-122"/>
                <a:cs typeface="Times New Roman" panose="02020603050405020304" pitchFamily="18" charset="0"/>
              </a:rPr>
              <a:t>当</a:t>
            </a:r>
            <a:r>
              <a:rPr lang="en-US" altLang="zh-CN" sz="2296" dirty="0">
                <a:ea typeface="楷体" panose="02010609060101010101" pitchFamily="49" charset="-122"/>
                <a:cs typeface="Times New Roman" panose="02020603050405020304" pitchFamily="18" charset="0"/>
              </a:rPr>
              <a:t>P</a:t>
            </a:r>
            <a:r>
              <a:rPr lang="en-US" altLang="zh-CN" sz="2296" baseline="-25000" dirty="0">
                <a:ea typeface="楷体" panose="02010609060101010101" pitchFamily="49" charset="-122"/>
                <a:cs typeface="Times New Roman" panose="02020603050405020304" pitchFamily="18" charset="0"/>
              </a:rPr>
              <a:t>a</a:t>
            </a:r>
            <a:r>
              <a:rPr lang="en-US" altLang="zh-CN" sz="2296" dirty="0">
                <a:ea typeface="楷体" panose="02010609060101010101" pitchFamily="49" charset="-122"/>
                <a:cs typeface="Times New Roman" panose="02020603050405020304" pitchFamily="18" charset="0"/>
              </a:rPr>
              <a:t>=0,P</a:t>
            </a:r>
            <a:r>
              <a:rPr lang="en-US" altLang="zh-CN" sz="2296" baseline="-25000" dirty="0">
                <a:ea typeface="楷体" panose="02010609060101010101" pitchFamily="49" charset="-122"/>
                <a:cs typeface="Times New Roman" panose="02020603050405020304" pitchFamily="18" charset="0"/>
              </a:rPr>
              <a:t>b</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dirty="0">
                <a:ea typeface="楷体" panose="02010609060101010101" pitchFamily="49" charset="-122"/>
                <a:cs typeface="Times New Roman" panose="02020603050405020304" pitchFamily="18" charset="0"/>
              </a:rPr>
              <a:t>0</a:t>
            </a:r>
            <a:r>
              <a:rPr lang="zh-CN" altLang="en-US" sz="2296" dirty="0">
                <a:ea typeface="楷体" panose="02010609060101010101" pitchFamily="49" charset="-122"/>
                <a:cs typeface="Times New Roman" panose="02020603050405020304" pitchFamily="18" charset="0"/>
              </a:rPr>
              <a:t>时，表现为“盐”噪声。</a:t>
            </a:r>
            <a:endParaRPr lang="en-US" altLang="zh-CN" sz="2296" dirty="0">
              <a:ea typeface="楷体" panose="02010609060101010101" pitchFamily="49" charset="-122"/>
              <a:cs typeface="Times New Roman" panose="02020603050405020304" pitchFamily="18" charset="0"/>
            </a:endParaRPr>
          </a:p>
          <a:p>
            <a:pPr marL="437369" indent="-437369" algn="just">
              <a:spcBef>
                <a:spcPts val="383"/>
              </a:spcBef>
              <a:spcAft>
                <a:spcPts val="383"/>
              </a:spcAft>
              <a:buSzPct val="75000"/>
              <a:buFont typeface="Arial" panose="020B0604020202020204" pitchFamily="34" charset="0"/>
              <a:buChar char="•"/>
            </a:pPr>
            <a:r>
              <a:rPr lang="zh-CN" altLang="en-US" sz="2296" dirty="0">
                <a:ea typeface="楷体" panose="02010609060101010101" pitchFamily="49" charset="-122"/>
                <a:cs typeface="Times New Roman" panose="02020603050405020304" pitchFamily="18" charset="0"/>
              </a:rPr>
              <a:t>当</a:t>
            </a:r>
            <a:r>
              <a:rPr lang="en-US" altLang="zh-CN" sz="2296" dirty="0">
                <a:ea typeface="楷体" panose="02010609060101010101" pitchFamily="49" charset="-122"/>
                <a:cs typeface="Times New Roman" panose="02020603050405020304" pitchFamily="18" charset="0"/>
              </a:rPr>
              <a:t>P</a:t>
            </a:r>
            <a:r>
              <a:rPr lang="en-US" altLang="zh-CN" sz="2296" baseline="-25000" dirty="0">
                <a:ea typeface="楷体" panose="02010609060101010101" pitchFamily="49" charset="-122"/>
                <a:cs typeface="Times New Roman" panose="02020603050405020304" pitchFamily="18" charset="0"/>
              </a:rPr>
              <a:t>a</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dirty="0">
                <a:ea typeface="楷体" panose="02010609060101010101" pitchFamily="49" charset="-122"/>
                <a:cs typeface="Times New Roman" panose="02020603050405020304" pitchFamily="18" charset="0"/>
              </a:rPr>
              <a:t>0,P</a:t>
            </a:r>
            <a:r>
              <a:rPr lang="en-US" altLang="zh-CN" sz="2296" baseline="-25000" dirty="0">
                <a:ea typeface="楷体" panose="02010609060101010101" pitchFamily="49" charset="-122"/>
                <a:cs typeface="Times New Roman" panose="02020603050405020304" pitchFamily="18" charset="0"/>
              </a:rPr>
              <a:t>b</a:t>
            </a:r>
            <a:r>
              <a:rPr lang="en-US" altLang="zh-CN" sz="2296" dirty="0">
                <a:ea typeface="楷体" panose="02010609060101010101" pitchFamily="49" charset="-122"/>
                <a:cs typeface="Times New Roman" panose="02020603050405020304" pitchFamily="18" charset="0"/>
              </a:rPr>
              <a:t>=0</a:t>
            </a:r>
            <a:r>
              <a:rPr lang="zh-CN" altLang="en-US" sz="2296" dirty="0">
                <a:ea typeface="楷体" panose="02010609060101010101" pitchFamily="49" charset="-122"/>
                <a:cs typeface="Times New Roman" panose="02020603050405020304" pitchFamily="18" charset="0"/>
              </a:rPr>
              <a:t>时，表现为“胡椒”噪声。</a:t>
            </a:r>
            <a:endParaRPr lang="en-US" altLang="zh-CN" sz="2296" dirty="0">
              <a:ea typeface="楷体" panose="02010609060101010101" pitchFamily="49" charset="-122"/>
              <a:cs typeface="Times New Roman" panose="02020603050405020304" pitchFamily="18" charset="0"/>
            </a:endParaRPr>
          </a:p>
          <a:p>
            <a:pPr marL="437369" indent="-437369" algn="just">
              <a:spcBef>
                <a:spcPts val="383"/>
              </a:spcBef>
              <a:spcAft>
                <a:spcPts val="383"/>
              </a:spcAft>
              <a:buSzPct val="75000"/>
              <a:buFont typeface="Arial" panose="020B0604020202020204" pitchFamily="34" charset="0"/>
              <a:buChar char="•"/>
            </a:pPr>
            <a:r>
              <a:rPr lang="zh-CN" altLang="en-US" sz="2296" dirty="0">
                <a:ea typeface="楷体" panose="02010609060101010101" pitchFamily="49" charset="-122"/>
                <a:cs typeface="Times New Roman" panose="02020603050405020304" pitchFamily="18" charset="0"/>
              </a:rPr>
              <a:t>这都为孤立噪声点</a:t>
            </a:r>
          </a:p>
        </p:txBody>
      </p:sp>
    </p:spTree>
    <p:extLst>
      <p:ext uri="{BB962C8B-B14F-4D97-AF65-F5344CB8AC3E}">
        <p14:creationId xmlns:p14="http://schemas.microsoft.com/office/powerpoint/2010/main" val="41021746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70</a:t>
            </a:fld>
            <a:endParaRPr lang="en-US" altLang="zh-CN"/>
          </a:p>
        </p:txBody>
      </p:sp>
      <p:sp>
        <p:nvSpPr>
          <p:cNvPr id="3" name="矩形 2"/>
          <p:cNvSpPr/>
          <p:nvPr/>
        </p:nvSpPr>
        <p:spPr>
          <a:xfrm>
            <a:off x="2284487" y="1638049"/>
            <a:ext cx="7710393" cy="2362826"/>
          </a:xfrm>
          <a:prstGeom prst="rect">
            <a:avLst/>
          </a:prstGeom>
        </p:spPr>
        <p:txBody>
          <a:bodyPr wrap="square">
            <a:spAutoFit/>
          </a:bodyPr>
          <a:lstStyle/>
          <a:p>
            <a:pPr>
              <a:spcBef>
                <a:spcPts val="383"/>
              </a:spcBef>
              <a:spcAft>
                <a:spcPts val="383"/>
              </a:spcAft>
            </a:pPr>
            <a:r>
              <a:rPr lang="en-US" altLang="zh-CN" sz="2551" dirty="0">
                <a:ea typeface="楷体" panose="02010609060101010101" pitchFamily="49" charset="-122"/>
                <a:cs typeface="Times New Roman" panose="02020603050405020304" pitchFamily="18" charset="0"/>
              </a:rPr>
              <a:t> g=</a:t>
            </a:r>
            <a:r>
              <a:rPr lang="en-US" altLang="zh-CN" sz="2551" dirty="0" err="1">
                <a:ea typeface="楷体" panose="02010609060101010101" pitchFamily="49" charset="-122"/>
                <a:cs typeface="Times New Roman" panose="02020603050405020304" pitchFamily="18" charset="0"/>
              </a:rPr>
              <a:t>ifftshift</a:t>
            </a:r>
            <a:r>
              <a:rPr lang="en-US" altLang="zh-CN" sz="2551" dirty="0">
                <a:ea typeface="楷体" panose="02010609060101010101" pitchFamily="49" charset="-122"/>
                <a:cs typeface="Times New Roman" panose="02020603050405020304" pitchFamily="18" charset="0"/>
              </a:rPr>
              <a:t>(g);    </a:t>
            </a:r>
          </a:p>
          <a:p>
            <a:pPr>
              <a:spcBef>
                <a:spcPts val="383"/>
              </a:spcBef>
              <a:spcAft>
                <a:spcPts val="383"/>
              </a:spcAft>
            </a:pPr>
            <a:r>
              <a:rPr lang="en-US" altLang="zh-CN" sz="2551" dirty="0">
                <a:ea typeface="楷体" panose="02010609060101010101" pitchFamily="49" charset="-122"/>
                <a:cs typeface="Times New Roman" panose="02020603050405020304" pitchFamily="18" charset="0"/>
              </a:rPr>
              <a:t> g=real(ifft2(g));</a:t>
            </a:r>
            <a:endParaRPr lang="zh-CN" altLang="zh-CN" sz="2551" dirty="0">
              <a:ea typeface="楷体" panose="02010609060101010101" pitchFamily="49" charset="-122"/>
              <a:cs typeface="Times New Roman" panose="02020603050405020304" pitchFamily="18" charset="0"/>
            </a:endParaRPr>
          </a:p>
          <a:p>
            <a:pPr>
              <a:spcBef>
                <a:spcPts val="383"/>
              </a:spcBef>
              <a:spcAft>
                <a:spcPts val="383"/>
              </a:spcAft>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figure,imshow</a:t>
            </a:r>
            <a:r>
              <a:rPr lang="en-US" altLang="zh-CN" sz="2551" dirty="0">
                <a:ea typeface="楷体" panose="02010609060101010101" pitchFamily="49" charset="-122"/>
                <a:cs typeface="Times New Roman" panose="02020603050405020304" pitchFamily="18" charset="0"/>
              </a:rPr>
              <a:t>(uint8(g)),title(['</a:t>
            </a:r>
            <a:r>
              <a:rPr lang="zh-CN" altLang="zh-CN" sz="2551" dirty="0">
                <a:ea typeface="楷体" panose="02010609060101010101" pitchFamily="49" charset="-122"/>
                <a:cs typeface="Times New Roman" panose="02020603050405020304" pitchFamily="18" charset="0"/>
              </a:rPr>
              <a:t>梯度低通滤波</a:t>
            </a:r>
            <a:r>
              <a:rPr lang="en-US" altLang="zh-CN" sz="2551" dirty="0">
                <a:ea typeface="楷体" panose="02010609060101010101" pitchFamily="49" charset="-122"/>
                <a:cs typeface="Times New Roman" panose="02020603050405020304" pitchFamily="18" charset="0"/>
              </a:rPr>
              <a:t>D0=',                             </a:t>
            </a:r>
            <a:br>
              <a:rPr lang="en-US" altLang="zh-CN" sz="2551" dirty="0">
                <a:ea typeface="楷体" panose="02010609060101010101" pitchFamily="49" charset="-122"/>
                <a:cs typeface="Times New Roman" panose="02020603050405020304" pitchFamily="18" charset="0"/>
              </a:rPr>
            </a:br>
            <a:r>
              <a:rPr lang="en-US" altLang="zh-CN" sz="2551" dirty="0">
                <a:ea typeface="楷体" panose="02010609060101010101" pitchFamily="49" charset="-122"/>
                <a:cs typeface="Times New Roman" panose="02020603050405020304" pitchFamily="18" charset="0"/>
              </a:rPr>
              <a:t>                        num2str(d0(</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)),',D1=',num2str(d1(</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spcBef>
                <a:spcPts val="383"/>
              </a:spcBef>
              <a:spcAft>
                <a:spcPts val="383"/>
              </a:spcAft>
            </a:pPr>
            <a:r>
              <a:rPr lang="en-US" altLang="zh-CN" sz="2551" dirty="0">
                <a:ea typeface="楷体" panose="02010609060101010101" pitchFamily="49" charset="-122"/>
                <a:cs typeface="Times New Roman" panose="02020603050405020304" pitchFamily="18" charset="0"/>
              </a:rPr>
              <a:t>end</a:t>
            </a:r>
            <a:endParaRPr lang="zh-CN" altLang="en-US" sz="2551" dirty="0"/>
          </a:p>
        </p:txBody>
      </p:sp>
      <p:sp>
        <p:nvSpPr>
          <p:cNvPr id="4"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5"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spTree>
    <p:extLst>
      <p:ext uri="{BB962C8B-B14F-4D97-AF65-F5344CB8AC3E}">
        <p14:creationId xmlns:p14="http://schemas.microsoft.com/office/powerpoint/2010/main" val="22717222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71</a:t>
            </a:fld>
            <a:endParaRPr lang="en-US" altLang="zh-CN"/>
          </a:p>
        </p:txBody>
      </p:sp>
      <p:sp>
        <p:nvSpPr>
          <p:cNvPr id="3" name="Rectangle 2"/>
          <p:cNvSpPr txBox="1">
            <a:spLocks noChangeArrowheads="1"/>
          </p:cNvSpPr>
          <p:nvPr/>
        </p:nvSpPr>
        <p:spPr bwMode="auto">
          <a:xfrm>
            <a:off x="1963382" y="305746"/>
            <a:ext cx="4683680"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6.3.4</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梯形低通滤波</a:t>
            </a:r>
          </a:p>
        </p:txBody>
      </p:sp>
      <p:sp>
        <p:nvSpPr>
          <p:cNvPr id="4" name="Rectangle 2"/>
          <p:cNvSpPr txBox="1">
            <a:spLocks noChangeArrowheads="1"/>
          </p:cNvSpPr>
          <p:nvPr/>
        </p:nvSpPr>
        <p:spPr bwMode="auto">
          <a:xfrm>
            <a:off x="7427733" y="933434"/>
            <a:ext cx="29345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频域平滑滤波</a:t>
            </a:r>
          </a:p>
        </p:txBody>
      </p:sp>
      <p:pic>
        <p:nvPicPr>
          <p:cNvPr id="58371" name="图片 1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941" y="1778149"/>
            <a:ext cx="2355529" cy="2341754"/>
          </a:xfrm>
          <a:prstGeom prst="rect">
            <a:avLst/>
          </a:prstGeom>
          <a:noFill/>
          <a:extLst>
            <a:ext uri="{909E8E84-426E-40DD-AFC4-6F175D3DCCD1}">
              <a14:hiddenFill xmlns:a14="http://schemas.microsoft.com/office/drawing/2010/main">
                <a:solidFill>
                  <a:srgbClr val="FFFFFF"/>
                </a:solidFill>
              </a14:hiddenFill>
            </a:ext>
          </a:extLst>
        </p:spPr>
      </p:pic>
      <p:pic>
        <p:nvPicPr>
          <p:cNvPr id="58370" name="图片 1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9066" y="1767624"/>
            <a:ext cx="2355529" cy="2341754"/>
          </a:xfrm>
          <a:prstGeom prst="rect">
            <a:avLst/>
          </a:prstGeom>
          <a:noFill/>
          <a:extLst>
            <a:ext uri="{909E8E84-426E-40DD-AFC4-6F175D3DCCD1}">
              <a14:hiddenFill xmlns:a14="http://schemas.microsoft.com/office/drawing/2010/main">
                <a:solidFill>
                  <a:srgbClr val="FFFFFF"/>
                </a:solidFill>
              </a14:hiddenFill>
            </a:ext>
          </a:extLst>
        </p:spPr>
      </p:pic>
      <p:pic>
        <p:nvPicPr>
          <p:cNvPr id="58369" name="图片 1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6192" y="1778149"/>
            <a:ext cx="2355529" cy="234175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968972" y="4193844"/>
            <a:ext cx="2528927" cy="504625"/>
          </a:xfrm>
          <a:prstGeom prst="rect">
            <a:avLst/>
          </a:prstGeom>
        </p:spPr>
        <p:txBody>
          <a:bodyPr wrap="square">
            <a:spAutoFit/>
          </a:bodyPr>
          <a:lstStyle/>
          <a:p>
            <a:r>
              <a:rPr lang="zh-CN" altLang="zh-CN" sz="2679" kern="100" dirty="0">
                <a:ea typeface="楷体" panose="02010609060101010101" pitchFamily="49" charset="-122"/>
                <a:cs typeface="Times New Roman" panose="02020603050405020304" pitchFamily="18" charset="0"/>
              </a:rPr>
              <a:t>（</a:t>
            </a:r>
            <a:r>
              <a:rPr lang="en-US" altLang="zh-CN" sz="2679" kern="100" dirty="0">
                <a:ea typeface="楷体" panose="02010609060101010101" pitchFamily="49" charset="-122"/>
                <a:cs typeface="Times New Roman" panose="02020603050405020304" pitchFamily="18" charset="0"/>
              </a:rPr>
              <a:t>a</a:t>
            </a:r>
            <a:r>
              <a:rPr lang="zh-CN" altLang="zh-CN" sz="2679" kern="100" dirty="0">
                <a:ea typeface="楷体" panose="02010609060101010101" pitchFamily="49" charset="-122"/>
                <a:cs typeface="Times New Roman" panose="02020603050405020304" pitchFamily="18" charset="0"/>
              </a:rPr>
              <a:t>）高斯噪声</a:t>
            </a:r>
          </a:p>
        </p:txBody>
      </p:sp>
      <p:sp>
        <p:nvSpPr>
          <p:cNvPr id="9" name="文本框 8"/>
          <p:cNvSpPr txBox="1"/>
          <p:nvPr/>
        </p:nvSpPr>
        <p:spPr>
          <a:xfrm>
            <a:off x="1980852" y="5020176"/>
            <a:ext cx="7944132" cy="1387688"/>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p"/>
            </a:pPr>
            <a:r>
              <a:rPr lang="zh-CN" altLang="zh-CN" sz="2806" dirty="0">
                <a:latin typeface="楷体" panose="02010609060101010101" pitchFamily="49" charset="-122"/>
                <a:ea typeface="楷体" panose="02010609060101010101" pitchFamily="49" charset="-122"/>
                <a:cs typeface="Times New Roman" panose="02020603050405020304" pitchFamily="18" charset="0"/>
              </a:rPr>
              <a:t>噪声点被有效地去除</a:t>
            </a:r>
            <a:r>
              <a:rPr lang="en-US" altLang="zh-CN" sz="2806" dirty="0">
                <a:latin typeface="楷体" panose="02010609060101010101" pitchFamily="49" charset="-122"/>
                <a:ea typeface="楷体" panose="02010609060101010101" pitchFamily="49" charset="-122"/>
                <a:cs typeface="Times New Roman" panose="02020603050405020304" pitchFamily="18" charset="0"/>
              </a:rPr>
              <a:t>;</a:t>
            </a:r>
          </a:p>
          <a:p>
            <a:pPr marL="437369" indent="-437369">
              <a:buClr>
                <a:srgbClr val="7030A0"/>
              </a:buClr>
              <a:buSzPct val="75000"/>
              <a:buFont typeface="Wingdings" panose="05000000000000000000" pitchFamily="2" charset="2"/>
              <a:buChar char="p"/>
            </a:pPr>
            <a:r>
              <a:rPr lang="zh-CN" altLang="zh-CN" sz="2806" dirty="0">
                <a:latin typeface="楷体" panose="02010609060101010101" pitchFamily="49" charset="-122"/>
                <a:ea typeface="楷体" panose="02010609060101010101" pitchFamily="49" charset="-122"/>
                <a:cs typeface="Times New Roman" panose="02020603050405020304" pitchFamily="18" charset="0"/>
              </a:rPr>
              <a:t>与指数低通滤波器相比较，滤波输出图像有一定的模糊和振铃效应。</a:t>
            </a:r>
            <a:endParaRPr lang="zh-CN" altLang="en-US" sz="2806"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矩形 9"/>
          <p:cNvSpPr/>
          <p:nvPr/>
        </p:nvSpPr>
        <p:spPr>
          <a:xfrm>
            <a:off x="7520810" y="4163748"/>
            <a:ext cx="2460912" cy="955903"/>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a:t>
            </a:r>
            <a:r>
              <a:rPr lang="en-US" altLang="zh-CN" sz="2806" i="1" kern="100" dirty="0">
                <a:ea typeface="楷体" panose="02010609060101010101" pitchFamily="49" charset="-122"/>
                <a:cs typeface="Times New Roman" panose="02020603050405020304" pitchFamily="18" charset="0"/>
              </a:rPr>
              <a:t>D</a:t>
            </a:r>
            <a:r>
              <a:rPr lang="en-US" altLang="zh-CN" sz="2806" kern="100" baseline="-25000" dirty="0">
                <a:ea typeface="楷体" panose="02010609060101010101" pitchFamily="49" charset="-122"/>
                <a:cs typeface="Times New Roman" panose="02020603050405020304" pitchFamily="18" charset="0"/>
              </a:rPr>
              <a:t>0</a:t>
            </a:r>
            <a:r>
              <a:rPr lang="en-US" altLang="zh-CN" sz="2806" kern="100" dirty="0">
                <a:ea typeface="楷体" panose="02010609060101010101" pitchFamily="49" charset="-122"/>
                <a:cs typeface="Times New Roman" panose="02020603050405020304" pitchFamily="18" charset="0"/>
              </a:rPr>
              <a:t>=30</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  </a:t>
            </a:r>
            <a:br>
              <a:rPr lang="en-US" altLang="zh-CN" sz="2806" kern="100" dirty="0">
                <a:ea typeface="楷体" panose="02010609060101010101" pitchFamily="49" charset="-122"/>
                <a:cs typeface="Times New Roman" panose="02020603050405020304" pitchFamily="18" charset="0"/>
              </a:rPr>
            </a:br>
            <a:r>
              <a:rPr lang="en-US" altLang="zh-CN" sz="2806" kern="100" dirty="0">
                <a:ea typeface="楷体" panose="02010609060101010101" pitchFamily="49" charset="-122"/>
                <a:cs typeface="Times New Roman" panose="02020603050405020304" pitchFamily="18" charset="0"/>
              </a:rPr>
              <a:t>          </a:t>
            </a:r>
            <a:r>
              <a:rPr lang="en-US" altLang="zh-CN" sz="2806" i="1" kern="100" dirty="0">
                <a:ea typeface="楷体" panose="02010609060101010101" pitchFamily="49" charset="-122"/>
                <a:cs typeface="Times New Roman" panose="02020603050405020304" pitchFamily="18" charset="0"/>
              </a:rPr>
              <a:t>D</a:t>
            </a:r>
            <a:r>
              <a:rPr lang="en-US" altLang="zh-CN" sz="2806" kern="100" baseline="-25000" dirty="0">
                <a:ea typeface="楷体" panose="02010609060101010101" pitchFamily="49" charset="-122"/>
                <a:cs typeface="Times New Roman" panose="02020603050405020304" pitchFamily="18" charset="0"/>
              </a:rPr>
              <a:t>1</a:t>
            </a:r>
            <a:r>
              <a:rPr lang="en-US" altLang="zh-CN" sz="2806" kern="100" dirty="0">
                <a:ea typeface="楷体" panose="02010609060101010101" pitchFamily="49" charset="-122"/>
                <a:cs typeface="Times New Roman" panose="02020603050405020304" pitchFamily="18" charset="0"/>
              </a:rPr>
              <a:t>=70 </a:t>
            </a:r>
            <a:endParaRPr lang="zh-CN" altLang="en-US" sz="2806" dirty="0"/>
          </a:p>
        </p:txBody>
      </p:sp>
      <p:sp>
        <p:nvSpPr>
          <p:cNvPr id="11" name="矩形 10"/>
          <p:cNvSpPr/>
          <p:nvPr/>
        </p:nvSpPr>
        <p:spPr>
          <a:xfrm>
            <a:off x="4786788" y="4163749"/>
            <a:ext cx="2405987" cy="955903"/>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a:t>
            </a:r>
            <a:r>
              <a:rPr lang="en-US" altLang="zh-CN" sz="2806" i="1" kern="100" dirty="0">
                <a:ea typeface="楷体" panose="02010609060101010101" pitchFamily="49" charset="-122"/>
                <a:cs typeface="Times New Roman" panose="02020603050405020304" pitchFamily="18" charset="0"/>
              </a:rPr>
              <a:t>D</a:t>
            </a:r>
            <a:r>
              <a:rPr lang="en-US" altLang="zh-CN" sz="2806" kern="100" baseline="-25000" dirty="0">
                <a:ea typeface="楷体" panose="02010609060101010101" pitchFamily="49" charset="-122"/>
                <a:cs typeface="Times New Roman" panose="02020603050405020304" pitchFamily="18" charset="0"/>
              </a:rPr>
              <a:t>0</a:t>
            </a:r>
            <a:r>
              <a:rPr lang="en-US" altLang="zh-CN" sz="2806" kern="100" dirty="0">
                <a:ea typeface="楷体" panose="02010609060101010101" pitchFamily="49" charset="-122"/>
                <a:cs typeface="Times New Roman" panose="02020603050405020304" pitchFamily="18" charset="0"/>
              </a:rPr>
              <a:t>=5</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 </a:t>
            </a:r>
            <a:br>
              <a:rPr lang="en-US" altLang="zh-CN" sz="2806" kern="100" dirty="0">
                <a:ea typeface="楷体" panose="02010609060101010101" pitchFamily="49" charset="-122"/>
                <a:cs typeface="Times New Roman" panose="02020603050405020304" pitchFamily="18" charset="0"/>
              </a:rPr>
            </a:br>
            <a:r>
              <a:rPr lang="en-US" altLang="zh-CN" sz="2806" kern="100" dirty="0">
                <a:ea typeface="楷体" panose="02010609060101010101" pitchFamily="49" charset="-122"/>
                <a:cs typeface="Times New Roman" panose="02020603050405020304" pitchFamily="18" charset="0"/>
              </a:rPr>
              <a:t>          </a:t>
            </a:r>
            <a:r>
              <a:rPr lang="en-US" altLang="zh-CN" sz="2806" i="1" kern="100" dirty="0">
                <a:ea typeface="楷体" panose="02010609060101010101" pitchFamily="49" charset="-122"/>
                <a:cs typeface="Times New Roman" panose="02020603050405020304" pitchFamily="18" charset="0"/>
              </a:rPr>
              <a:t>D</a:t>
            </a:r>
            <a:r>
              <a:rPr lang="en-US" altLang="zh-CN" sz="2806" kern="100" baseline="-25000" dirty="0">
                <a:ea typeface="楷体" panose="02010609060101010101" pitchFamily="49" charset="-122"/>
                <a:cs typeface="Times New Roman" panose="02020603050405020304" pitchFamily="18" charset="0"/>
              </a:rPr>
              <a:t>1</a:t>
            </a:r>
            <a:r>
              <a:rPr lang="en-US" altLang="zh-CN" sz="2806" kern="100" dirty="0">
                <a:ea typeface="楷体" panose="02010609060101010101" pitchFamily="49" charset="-122"/>
                <a:cs typeface="Times New Roman" panose="02020603050405020304" pitchFamily="18" charset="0"/>
              </a:rPr>
              <a:t>=45</a:t>
            </a:r>
            <a:endParaRPr lang="zh-CN" altLang="zh-CN" sz="2806" kern="100" dirty="0">
              <a:ea typeface="楷体" panose="02010609060101010101" pitchFamily="49" charset="-122"/>
              <a:cs typeface="Times New Roman" panose="02020603050405020304" pitchFamily="18" charset="0"/>
            </a:endParaRPr>
          </a:p>
        </p:txBody>
      </p:sp>
      <p:sp>
        <p:nvSpPr>
          <p:cNvPr id="12" name="矩形 11"/>
          <p:cNvSpPr/>
          <p:nvPr/>
        </p:nvSpPr>
        <p:spPr>
          <a:xfrm>
            <a:off x="1977065" y="1115371"/>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37977426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72</a:t>
            </a:fld>
            <a:endParaRPr lang="en-US" altLang="zh-CN"/>
          </a:p>
        </p:txBody>
      </p:sp>
      <p:sp>
        <p:nvSpPr>
          <p:cNvPr id="3" name="Text Box 4"/>
          <p:cNvSpPr txBox="1">
            <a:spLocks noChangeArrowheads="1"/>
          </p:cNvSpPr>
          <p:nvPr/>
        </p:nvSpPr>
        <p:spPr bwMode="auto">
          <a:xfrm>
            <a:off x="2167888" y="1571246"/>
            <a:ext cx="7570730" cy="141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6.4.1 </a:t>
            </a:r>
            <a:r>
              <a:rPr lang="zh-CN" altLang="en-US" sz="3061" dirty="0">
                <a:ea typeface="黑体" panose="02010609060101010101" pitchFamily="49" charset="-122"/>
                <a:cs typeface="Times New Roman" panose="02020603050405020304" pitchFamily="18" charset="0"/>
              </a:rPr>
              <a:t>基于模糊技术的平滑滤波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6.4.2 </a:t>
            </a:r>
            <a:r>
              <a:rPr lang="zh-CN" altLang="en-US" sz="3061" dirty="0">
                <a:ea typeface="黑体" panose="02010609060101010101" pitchFamily="49" charset="-122"/>
                <a:cs typeface="Times New Roman" panose="02020603050405020304" pitchFamily="18" charset="0"/>
              </a:rPr>
              <a:t>基于偏微分方程的平滑滤波</a:t>
            </a:r>
            <a:endParaRPr lang="en-US" altLang="zh-CN" sz="3061" dirty="0">
              <a:ea typeface="黑体" panose="02010609060101010101" pitchFamily="49" charset="-122"/>
              <a:cs typeface="Times New Roman" panose="02020603050405020304" pitchFamily="18" charset="0"/>
            </a:endParaRPr>
          </a:p>
        </p:txBody>
      </p:sp>
      <p:sp>
        <p:nvSpPr>
          <p:cNvPr id="11"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6.4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其他图像平滑方法</a:t>
            </a:r>
          </a:p>
        </p:txBody>
      </p:sp>
    </p:spTree>
    <p:extLst>
      <p:ext uri="{BB962C8B-B14F-4D97-AF65-F5344CB8AC3E}">
        <p14:creationId xmlns:p14="http://schemas.microsoft.com/office/powerpoint/2010/main" val="28908595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73</a:t>
            </a:fld>
            <a:endParaRPr lang="en-US" altLang="zh-CN"/>
          </a:p>
        </p:txBody>
      </p:sp>
      <p:sp>
        <p:nvSpPr>
          <p:cNvPr id="3" name="Rectangle 2"/>
          <p:cNvSpPr txBox="1">
            <a:spLocks noChangeArrowheads="1"/>
          </p:cNvSpPr>
          <p:nvPr/>
        </p:nvSpPr>
        <p:spPr bwMode="auto">
          <a:xfrm>
            <a:off x="1963381" y="305746"/>
            <a:ext cx="560211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基于模糊技术的平滑滤波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文本框 4"/>
          <p:cNvSpPr txBox="1"/>
          <p:nvPr/>
        </p:nvSpPr>
        <p:spPr>
          <a:xfrm>
            <a:off x="1970946" y="1627599"/>
            <a:ext cx="7706958" cy="3847207"/>
          </a:xfrm>
          <a:prstGeom prst="rect">
            <a:avLst/>
          </a:prstGeom>
          <a:noFill/>
        </p:spPr>
        <p:txBody>
          <a:bodyPr wrap="square" rtlCol="0">
            <a:spAutoFit/>
          </a:bodyPr>
          <a:lstStyle/>
          <a:p>
            <a:pPr marL="437369" indent="-437369" algn="just">
              <a:spcBef>
                <a:spcPts val="638"/>
              </a:spcBef>
              <a:spcAft>
                <a:spcPts val="638"/>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在图像处理中，可以将一幅</a:t>
            </a:r>
            <a:r>
              <a:rPr lang="zh-CN" altLang="zh-CN" sz="3200" u="sng" dirty="0">
                <a:solidFill>
                  <a:srgbClr val="0000CC"/>
                </a:solidFill>
                <a:ea typeface="楷体" panose="02010609060101010101" pitchFamily="49" charset="-122"/>
                <a:cs typeface="Times New Roman" panose="02020603050405020304" pitchFamily="18" charset="0"/>
              </a:rPr>
              <a:t>图像看成一个模糊集</a:t>
            </a:r>
            <a:r>
              <a:rPr lang="zh-CN" altLang="en-US" sz="3200" dirty="0">
                <a:ea typeface="楷体" panose="02010609060101010101" pitchFamily="49" charset="-122"/>
                <a:cs typeface="Times New Roman" panose="02020603050405020304" pitchFamily="18" charset="0"/>
              </a:rPr>
              <a:t>。</a:t>
            </a:r>
            <a:endParaRPr lang="en-US" altLang="zh-CN" sz="3200" dirty="0">
              <a:ea typeface="楷体" panose="02010609060101010101" pitchFamily="49" charset="-122"/>
              <a:cs typeface="Times New Roman" panose="02020603050405020304" pitchFamily="18" charset="0"/>
            </a:endParaRPr>
          </a:p>
          <a:p>
            <a:pPr marL="437369" indent="-437369" algn="just">
              <a:spcBef>
                <a:spcPts val="638"/>
              </a:spcBef>
              <a:spcAft>
                <a:spcPts val="638"/>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当图像被</a:t>
            </a:r>
            <a:r>
              <a:rPr lang="zh-CN" altLang="zh-CN" sz="3200" dirty="0">
                <a:solidFill>
                  <a:srgbClr val="0000CC"/>
                </a:solidFill>
                <a:ea typeface="楷体" panose="02010609060101010101" pitchFamily="49" charset="-122"/>
                <a:cs typeface="Times New Roman" panose="02020603050405020304" pitchFamily="18" charset="0"/>
              </a:rPr>
              <a:t>噪声高度污染</a:t>
            </a:r>
            <a:r>
              <a:rPr lang="zh-CN" altLang="zh-CN" sz="3200" dirty="0">
                <a:ea typeface="楷体" panose="02010609060101010101" pitchFamily="49" charset="-122"/>
                <a:cs typeface="Times New Roman" panose="02020603050405020304" pitchFamily="18" charset="0"/>
              </a:rPr>
              <a:t>时，其模糊不确定性增加，</a:t>
            </a:r>
            <a:r>
              <a:rPr lang="zh-CN" altLang="en-US" sz="3200" dirty="0">
                <a:ea typeface="楷体" panose="02010609060101010101" pitchFamily="49" charset="-122"/>
                <a:cs typeface="Times New Roman" panose="02020603050405020304" pitchFamily="18" charset="0"/>
              </a:rPr>
              <a:t>可</a:t>
            </a:r>
            <a:r>
              <a:rPr lang="zh-CN" altLang="zh-CN" sz="3200" dirty="0">
                <a:ea typeface="楷体" panose="02010609060101010101" pitchFamily="49" charset="-122"/>
                <a:cs typeface="Times New Roman" panose="02020603050405020304" pitchFamily="18" charset="0"/>
              </a:rPr>
              <a:t>应用模糊滤波</a:t>
            </a:r>
            <a:r>
              <a:rPr lang="zh-CN" altLang="en-US" sz="3200" dirty="0">
                <a:ea typeface="楷体" panose="02010609060101010101" pitchFamily="49" charset="-122"/>
                <a:cs typeface="Times New Roman" panose="02020603050405020304" pitchFamily="18" charset="0"/>
              </a:rPr>
              <a:t>来</a:t>
            </a:r>
            <a:r>
              <a:rPr lang="zh-CN" altLang="zh-CN" sz="3200" dirty="0">
                <a:ea typeface="楷体" panose="02010609060101010101" pitchFamily="49" charset="-122"/>
                <a:cs typeface="Times New Roman" panose="02020603050405020304" pitchFamily="18" charset="0"/>
              </a:rPr>
              <a:t>处理图像</a:t>
            </a:r>
            <a:r>
              <a:rPr lang="zh-CN" altLang="en-US" sz="3200" dirty="0">
                <a:ea typeface="楷体" panose="02010609060101010101" pitchFamily="49" charset="-122"/>
                <a:cs typeface="Times New Roman" panose="02020603050405020304" pitchFamily="18" charset="0"/>
              </a:rPr>
              <a:t>。</a:t>
            </a:r>
            <a:endParaRPr lang="en-US" altLang="zh-CN" sz="3200" dirty="0">
              <a:ea typeface="楷体" panose="02010609060101010101" pitchFamily="49" charset="-122"/>
              <a:cs typeface="Times New Roman" panose="02020603050405020304" pitchFamily="18" charset="0"/>
            </a:endParaRPr>
          </a:p>
          <a:p>
            <a:pPr marL="437369" indent="-437369" algn="just">
              <a:spcBef>
                <a:spcPts val="638"/>
              </a:spcBef>
              <a:spcAft>
                <a:spcPts val="638"/>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基于模糊数学思想，利用</a:t>
            </a:r>
            <a:r>
              <a:rPr lang="zh-CN" altLang="zh-CN" sz="3200" u="sng" dirty="0">
                <a:solidFill>
                  <a:srgbClr val="0000CC"/>
                </a:solidFill>
                <a:ea typeface="楷体" panose="02010609060101010101" pitchFamily="49" charset="-122"/>
                <a:cs typeface="Times New Roman" panose="02020603050405020304" pitchFamily="18" charset="0"/>
              </a:rPr>
              <a:t>模糊隶属度函数</a:t>
            </a:r>
            <a:r>
              <a:rPr lang="zh-CN" altLang="zh-CN" sz="3200" dirty="0">
                <a:ea typeface="楷体" panose="02010609060101010101" pitchFamily="49" charset="-122"/>
                <a:cs typeface="Times New Roman" panose="02020603050405020304" pitchFamily="18" charset="0"/>
              </a:rPr>
              <a:t>的概念，通过对均值滤波器的权值加以优化，提高</a:t>
            </a:r>
            <a:r>
              <a:rPr lang="zh-CN" altLang="zh-CN" sz="3200" u="sng" dirty="0">
                <a:solidFill>
                  <a:srgbClr val="0000CC"/>
                </a:solidFill>
                <a:ea typeface="楷体" panose="02010609060101010101" pitchFamily="49" charset="-122"/>
                <a:cs typeface="Times New Roman" panose="02020603050405020304" pitchFamily="18" charset="0"/>
              </a:rPr>
              <a:t>平滑高斯噪声</a:t>
            </a:r>
            <a:r>
              <a:rPr lang="zh-CN" altLang="zh-CN" sz="3200" dirty="0">
                <a:ea typeface="楷体" panose="02010609060101010101" pitchFamily="49" charset="-122"/>
                <a:cs typeface="Times New Roman" panose="02020603050405020304" pitchFamily="18" charset="0"/>
              </a:rPr>
              <a:t>的能力。</a:t>
            </a:r>
            <a:endParaRPr lang="zh-CN" altLang="en-US" sz="32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40541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74</a:t>
            </a:fld>
            <a:endParaRPr lang="en-US" altLang="zh-CN"/>
          </a:p>
        </p:txBody>
      </p:sp>
      <p:sp>
        <p:nvSpPr>
          <p:cNvPr id="3" name="Rectangle 2"/>
          <p:cNvSpPr txBox="1">
            <a:spLocks noChangeArrowheads="1"/>
          </p:cNvSpPr>
          <p:nvPr/>
        </p:nvSpPr>
        <p:spPr bwMode="auto">
          <a:xfrm>
            <a:off x="1963381" y="305746"/>
            <a:ext cx="560211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基于模糊技术的平滑滤波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文本框 4"/>
          <p:cNvSpPr txBox="1"/>
          <p:nvPr/>
        </p:nvSpPr>
        <p:spPr>
          <a:xfrm>
            <a:off x="2100800" y="1330295"/>
            <a:ext cx="6934198" cy="445635"/>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zh-CN" sz="2296" dirty="0">
                <a:solidFill>
                  <a:srgbClr val="0000CC"/>
                </a:solidFill>
                <a:latin typeface="楷体" panose="02010609060101010101" pitchFamily="49" charset="-122"/>
                <a:ea typeface="楷体" panose="02010609060101010101" pitchFamily="49" charset="-122"/>
              </a:rPr>
              <a:t>模糊加权均值滤波</a:t>
            </a:r>
            <a:r>
              <a:rPr lang="zh-CN" altLang="zh-CN" sz="2296" dirty="0">
                <a:latin typeface="楷体" panose="02010609060101010101" pitchFamily="49" charset="-122"/>
                <a:ea typeface="楷体" panose="02010609060101010101" pitchFamily="49" charset="-122"/>
              </a:rPr>
              <a:t>的</a:t>
            </a:r>
            <a:r>
              <a:rPr lang="zh-CN" altLang="en-US" sz="2296" dirty="0">
                <a:latin typeface="楷体" panose="02010609060101010101" pitchFamily="49" charset="-122"/>
                <a:ea typeface="楷体" panose="02010609060101010101" pitchFamily="49" charset="-122"/>
              </a:rPr>
              <a:t>具体算法步骤：</a:t>
            </a:r>
          </a:p>
        </p:txBody>
      </p:sp>
      <p:sp>
        <p:nvSpPr>
          <p:cNvPr id="9" name="矩形 8"/>
          <p:cNvSpPr/>
          <p:nvPr/>
        </p:nvSpPr>
        <p:spPr>
          <a:xfrm>
            <a:off x="2113659" y="1919133"/>
            <a:ext cx="8096736" cy="445635"/>
          </a:xfrm>
          <a:prstGeom prst="rect">
            <a:avLst/>
          </a:prstGeom>
        </p:spPr>
        <p:txBody>
          <a:bodyPr wrap="square">
            <a:spAutoFit/>
          </a:bodyPr>
          <a:lstStyle/>
          <a:p>
            <a:pPr marL="437369" indent="-437369">
              <a:buClr>
                <a:srgbClr val="7030A0"/>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计算以点</a:t>
            </a:r>
            <a:r>
              <a:rPr lang="en-US" altLang="zh-CN"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x</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 为中心的邻域 </a:t>
            </a:r>
            <a:r>
              <a:rPr lang="en-US" altLang="zh-CN" sz="2296" i="1" dirty="0">
                <a:ea typeface="楷体" panose="02010609060101010101" pitchFamily="49" charset="-122"/>
                <a:cs typeface="Times New Roman" panose="02020603050405020304" pitchFamily="18" charset="0"/>
              </a:rPr>
              <a:t>S </a:t>
            </a:r>
            <a:r>
              <a:rPr lang="zh-CN" altLang="en-US" sz="2296" dirty="0">
                <a:ea typeface="楷体" panose="02010609060101010101" pitchFamily="49" charset="-122"/>
                <a:cs typeface="Times New Roman" panose="02020603050405020304" pitchFamily="18" charset="0"/>
              </a:rPr>
              <a:t>内灰度变化</a:t>
            </a:r>
          </a:p>
        </p:txBody>
      </p:sp>
      <p:graphicFrame>
        <p:nvGraphicFramePr>
          <p:cNvPr id="11" name="对象 10"/>
          <p:cNvGraphicFramePr>
            <a:graphicFrameLocks noChangeAspect="1"/>
          </p:cNvGraphicFramePr>
          <p:nvPr>
            <p:extLst/>
          </p:nvPr>
        </p:nvGraphicFramePr>
        <p:xfrm>
          <a:off x="3914114" y="2547146"/>
          <a:ext cx="3307569" cy="844868"/>
        </p:xfrm>
        <a:graphic>
          <a:graphicData uri="http://schemas.openxmlformats.org/presentationml/2006/ole">
            <mc:AlternateContent xmlns:mc="http://schemas.openxmlformats.org/markup-compatibility/2006">
              <mc:Choice xmlns:v="urn:schemas-microsoft-com:vml" Requires="v">
                <p:oleObj spid="_x0000_s19476" name="Equation" r:id="rId3" imgW="1739880" imgH="444240" progId="Equation.DSMT4">
                  <p:embed/>
                </p:oleObj>
              </mc:Choice>
              <mc:Fallback>
                <p:oleObj name="Equation" r:id="rId3" imgW="1739880" imgH="444240" progId="Equation.DSMT4">
                  <p:embed/>
                  <p:pic>
                    <p:nvPicPr>
                      <p:cNvPr id="11" name="对象 10"/>
                      <p:cNvPicPr>
                        <a:picLocks noChangeAspect="1" noChangeArrowheads="1"/>
                      </p:cNvPicPr>
                      <p:nvPr/>
                    </p:nvPicPr>
                    <p:blipFill>
                      <a:blip r:embed="rId4"/>
                      <a:srcRect/>
                      <a:stretch>
                        <a:fillRect/>
                      </a:stretch>
                    </p:blipFill>
                    <p:spPr bwMode="auto">
                      <a:xfrm>
                        <a:off x="3914114" y="2547146"/>
                        <a:ext cx="3307569" cy="8448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nvPr>
        </p:nvGraphicFramePr>
        <p:xfrm>
          <a:off x="2320516" y="3431191"/>
          <a:ext cx="7683022" cy="591684"/>
        </p:xfrm>
        <a:graphic>
          <a:graphicData uri="http://schemas.openxmlformats.org/presentationml/2006/ole">
            <mc:AlternateContent xmlns:mc="http://schemas.openxmlformats.org/markup-compatibility/2006">
              <mc:Choice xmlns:v="urn:schemas-microsoft-com:vml" Requires="v">
                <p:oleObj spid="_x0000_s19477" name="Equation" r:id="rId5" imgW="4140000" imgH="304560" progId="Equation.DSMT4">
                  <p:embed/>
                </p:oleObj>
              </mc:Choice>
              <mc:Fallback>
                <p:oleObj name="Equation" r:id="rId5" imgW="4140000" imgH="304560" progId="Equation.DSMT4">
                  <p:embed/>
                  <p:pic>
                    <p:nvPicPr>
                      <p:cNvPr id="13" name="对象 12"/>
                      <p:cNvPicPr>
                        <a:picLocks noChangeAspect="1" noChangeArrowheads="1"/>
                      </p:cNvPicPr>
                      <p:nvPr/>
                    </p:nvPicPr>
                    <p:blipFill>
                      <a:blip r:embed="rId6"/>
                      <a:srcRect/>
                      <a:stretch>
                        <a:fillRect/>
                      </a:stretch>
                    </p:blipFill>
                    <p:spPr bwMode="auto">
                      <a:xfrm>
                        <a:off x="2320516" y="3431191"/>
                        <a:ext cx="7683022" cy="591684"/>
                      </a:xfrm>
                      <a:prstGeom prst="rect">
                        <a:avLst/>
                      </a:prstGeom>
                      <a:noFill/>
                    </p:spPr>
                  </p:pic>
                </p:oleObj>
              </mc:Fallback>
            </mc:AlternateContent>
          </a:graphicData>
        </a:graphic>
      </p:graphicFrame>
      <p:sp>
        <p:nvSpPr>
          <p:cNvPr id="14" name="矩形 13"/>
          <p:cNvSpPr/>
          <p:nvPr/>
        </p:nvSpPr>
        <p:spPr>
          <a:xfrm>
            <a:off x="2123579" y="4064894"/>
            <a:ext cx="8086817" cy="445635"/>
          </a:xfrm>
          <a:prstGeom prst="rect">
            <a:avLst/>
          </a:prstGeom>
        </p:spPr>
        <p:txBody>
          <a:bodyPr wrap="square">
            <a:spAutoFit/>
          </a:bodyPr>
          <a:lstStyle/>
          <a:p>
            <a:pPr marL="437369" indent="-437369">
              <a:buClr>
                <a:srgbClr val="7030A0"/>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计算每一邻域点对中心点的模糊隶属度</a:t>
            </a:r>
          </a:p>
        </p:txBody>
      </p:sp>
      <p:graphicFrame>
        <p:nvGraphicFramePr>
          <p:cNvPr id="16" name="对象 15"/>
          <p:cNvGraphicFramePr>
            <a:graphicFrameLocks noChangeAspect="1"/>
          </p:cNvGraphicFramePr>
          <p:nvPr>
            <p:extLst/>
          </p:nvPr>
        </p:nvGraphicFramePr>
        <p:xfrm>
          <a:off x="4000332" y="4636794"/>
          <a:ext cx="2905588" cy="957731"/>
        </p:xfrm>
        <a:graphic>
          <a:graphicData uri="http://schemas.openxmlformats.org/presentationml/2006/ole">
            <mc:AlternateContent xmlns:mc="http://schemas.openxmlformats.org/markup-compatibility/2006">
              <mc:Choice xmlns:v="urn:schemas-microsoft-com:vml" Requires="v">
                <p:oleObj spid="_x0000_s19478" name="Equation" r:id="rId7" imgW="1244520" imgH="419040" progId="Equation.DSMT4">
                  <p:embed/>
                </p:oleObj>
              </mc:Choice>
              <mc:Fallback>
                <p:oleObj name="Equation" r:id="rId7" imgW="1244520" imgH="419040" progId="Equation.DSMT4">
                  <p:embed/>
                  <p:pic>
                    <p:nvPicPr>
                      <p:cNvPr id="16" name="对象 15"/>
                      <p:cNvPicPr>
                        <a:picLocks noChangeAspect="1" noChangeArrowheads="1"/>
                      </p:cNvPicPr>
                      <p:nvPr/>
                    </p:nvPicPr>
                    <p:blipFill>
                      <a:blip r:embed="rId8"/>
                      <a:srcRect/>
                      <a:stretch>
                        <a:fillRect/>
                      </a:stretch>
                    </p:blipFill>
                    <p:spPr bwMode="auto">
                      <a:xfrm>
                        <a:off x="4000332" y="4636794"/>
                        <a:ext cx="2905588" cy="957731"/>
                      </a:xfrm>
                      <a:prstGeom prst="rect">
                        <a:avLst/>
                      </a:prstGeom>
                      <a:noFill/>
                    </p:spPr>
                  </p:pic>
                </p:oleObj>
              </mc:Fallback>
            </mc:AlternateContent>
          </a:graphicData>
        </a:graphic>
      </p:graphicFrame>
      <p:sp>
        <p:nvSpPr>
          <p:cNvPr id="17" name="矩形 16"/>
          <p:cNvSpPr/>
          <p:nvPr/>
        </p:nvSpPr>
        <p:spPr>
          <a:xfrm>
            <a:off x="2123579" y="5599387"/>
            <a:ext cx="8086817" cy="445635"/>
          </a:xfrm>
          <a:prstGeom prst="rect">
            <a:avLst/>
          </a:prstGeom>
        </p:spPr>
        <p:txBody>
          <a:bodyPr wrap="square">
            <a:spAutoFit/>
          </a:bodyPr>
          <a:lstStyle/>
          <a:p>
            <a:r>
              <a:rPr lang="zh-CN" altLang="en-US" sz="2296" dirty="0">
                <a:ea typeface="楷体" panose="02010609060101010101" pitchFamily="49" charset="-122"/>
                <a:cs typeface="Times New Roman" panose="02020603050405020304" pitchFamily="18" charset="0"/>
              </a:rPr>
              <a:t>其中，</a:t>
            </a:r>
            <a:r>
              <a:rPr lang="zh-CN" altLang="en-US" sz="2296" i="1" dirty="0">
                <a:ea typeface="楷体" panose="02010609060101010101" pitchFamily="49" charset="-122"/>
                <a:cs typeface="Times New Roman" panose="02020603050405020304" pitchFamily="18" charset="0"/>
                <a:sym typeface="Symbol" panose="05050102010706020507" pitchFamily="18" charset="2"/>
              </a:rPr>
              <a:t></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m</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n</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 为模糊隶属度，</a:t>
            </a:r>
            <a:r>
              <a:rPr lang="en-US" altLang="zh-CN" sz="2296" dirty="0">
                <a:ea typeface="楷体" panose="02010609060101010101" pitchFamily="49" charset="-122"/>
                <a:cs typeface="Times New Roman" panose="02020603050405020304" pitchFamily="18" charset="0"/>
              </a:rPr>
              <a:t>0</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zh-CN" altLang="en-US" sz="2296" i="1" dirty="0">
                <a:ea typeface="楷体" panose="02010609060101010101" pitchFamily="49" charset="-122"/>
                <a:cs typeface="Times New Roman" panose="02020603050405020304" pitchFamily="18" charset="0"/>
                <a:sym typeface="Symbol" panose="05050102010706020507" pitchFamily="18" charset="2"/>
              </a:rPr>
              <a:t> </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m</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n</a:t>
            </a:r>
            <a:r>
              <a:rPr lang="en-US" altLang="zh-CN" sz="2296" dirty="0">
                <a:ea typeface="楷体" panose="02010609060101010101" pitchFamily="49" charset="-122"/>
                <a:cs typeface="Times New Roman" panose="02020603050405020304" pitchFamily="18" charset="0"/>
              </a:rPr>
              <a:t>)</a:t>
            </a:r>
            <a:r>
              <a:rPr lang="en-US" altLang="zh-CN" sz="2296" dirty="0">
                <a:ea typeface="楷体" panose="02010609060101010101" pitchFamily="49" charset="-122"/>
                <a:cs typeface="Times New Roman" panose="02020603050405020304" pitchFamily="18" charset="0"/>
                <a:sym typeface="Symbol" panose="05050102010706020507" pitchFamily="18" charset="2"/>
              </a:rPr>
              <a:t> 1</a:t>
            </a:r>
            <a:r>
              <a:rPr lang="zh-CN" altLang="en-US" sz="2296" dirty="0">
                <a:ea typeface="楷体"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39338912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75</a:t>
            </a:fld>
            <a:endParaRPr lang="en-US" altLang="zh-CN"/>
          </a:p>
        </p:txBody>
      </p:sp>
      <p:sp>
        <p:nvSpPr>
          <p:cNvPr id="3" name="Rectangle 2"/>
          <p:cNvSpPr txBox="1">
            <a:spLocks noChangeArrowheads="1"/>
          </p:cNvSpPr>
          <p:nvPr/>
        </p:nvSpPr>
        <p:spPr bwMode="auto">
          <a:xfrm>
            <a:off x="1963381" y="305746"/>
            <a:ext cx="560211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基于模糊技术的平滑滤波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11" name="矩形 10"/>
          <p:cNvSpPr/>
          <p:nvPr/>
        </p:nvSpPr>
        <p:spPr>
          <a:xfrm>
            <a:off x="2123418" y="1725131"/>
            <a:ext cx="8086978" cy="445635"/>
          </a:xfrm>
          <a:prstGeom prst="rect">
            <a:avLst/>
          </a:prstGeom>
        </p:spPr>
        <p:txBody>
          <a:bodyPr wrap="square">
            <a:spAutoFit/>
          </a:bodyPr>
          <a:lstStyle/>
          <a:p>
            <a:pPr marL="437369" indent="-437369">
              <a:buClr>
                <a:srgbClr val="7030A0"/>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计算当前窗口模糊加权均值滤波输出</a:t>
            </a:r>
          </a:p>
        </p:txBody>
      </p:sp>
      <p:graphicFrame>
        <p:nvGraphicFramePr>
          <p:cNvPr id="13" name="对象 12"/>
          <p:cNvGraphicFramePr>
            <a:graphicFrameLocks noChangeAspect="1"/>
          </p:cNvGraphicFramePr>
          <p:nvPr>
            <p:extLst/>
          </p:nvPr>
        </p:nvGraphicFramePr>
        <p:xfrm>
          <a:off x="3652067" y="2555299"/>
          <a:ext cx="3889642" cy="1666412"/>
        </p:xfrm>
        <a:graphic>
          <a:graphicData uri="http://schemas.openxmlformats.org/presentationml/2006/ole">
            <mc:AlternateContent xmlns:mc="http://schemas.openxmlformats.org/markup-compatibility/2006">
              <mc:Choice xmlns:v="urn:schemas-microsoft-com:vml" Requires="v">
                <p:oleObj spid="_x0000_s20488" name="Equation" r:id="rId3" imgW="1942920" imgH="825480" progId="Equation.DSMT4">
                  <p:embed/>
                </p:oleObj>
              </mc:Choice>
              <mc:Fallback>
                <p:oleObj name="Equation" r:id="rId3" imgW="1942920" imgH="825480" progId="Equation.DSMT4">
                  <p:embed/>
                  <p:pic>
                    <p:nvPicPr>
                      <p:cNvPr id="13" name="对象 12"/>
                      <p:cNvPicPr>
                        <a:picLocks noChangeAspect="1" noChangeArrowheads="1"/>
                      </p:cNvPicPr>
                      <p:nvPr/>
                    </p:nvPicPr>
                    <p:blipFill>
                      <a:blip r:embed="rId4"/>
                      <a:srcRect/>
                      <a:stretch>
                        <a:fillRect/>
                      </a:stretch>
                    </p:blipFill>
                    <p:spPr bwMode="auto">
                      <a:xfrm>
                        <a:off x="3652067" y="2555299"/>
                        <a:ext cx="3889642" cy="1666412"/>
                      </a:xfrm>
                      <a:prstGeom prst="rect">
                        <a:avLst/>
                      </a:prstGeom>
                      <a:noFill/>
                    </p:spPr>
                  </p:pic>
                </p:oleObj>
              </mc:Fallback>
            </mc:AlternateContent>
          </a:graphicData>
        </a:graphic>
      </p:graphicFrame>
      <p:sp>
        <p:nvSpPr>
          <p:cNvPr id="14" name="矩形 13"/>
          <p:cNvSpPr/>
          <p:nvPr/>
        </p:nvSpPr>
        <p:spPr>
          <a:xfrm>
            <a:off x="2127349" y="4359101"/>
            <a:ext cx="8234906" cy="798937"/>
          </a:xfrm>
          <a:prstGeom prst="rect">
            <a:avLst/>
          </a:prstGeom>
        </p:spPr>
        <p:txBody>
          <a:bodyPr wrap="square">
            <a:spAutoFit/>
          </a:bodyPr>
          <a:lstStyle/>
          <a:p>
            <a:pPr marL="437369" indent="-437369">
              <a:buClr>
                <a:srgbClr val="7030A0"/>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用加权平均值 </a:t>
            </a:r>
            <a:r>
              <a:rPr lang="en-US" altLang="zh-CN" sz="2296" i="1" dirty="0">
                <a:ea typeface="楷体" panose="02010609060101010101" pitchFamily="49" charset="-122"/>
                <a:cs typeface="Times New Roman" panose="02020603050405020304" pitchFamily="18" charset="0"/>
              </a:rPr>
              <a:t>g</a:t>
            </a:r>
            <a:r>
              <a:rPr lang="en-US" altLang="zh-CN"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x</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 来代替滤波窗口内中心像素点的灰度值 ，实现对高斯噪声点的滤波处理。</a:t>
            </a:r>
          </a:p>
        </p:txBody>
      </p:sp>
    </p:spTree>
    <p:extLst>
      <p:ext uri="{BB962C8B-B14F-4D97-AF65-F5344CB8AC3E}">
        <p14:creationId xmlns:p14="http://schemas.microsoft.com/office/powerpoint/2010/main" val="28117354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76</a:t>
            </a:fld>
            <a:endParaRPr lang="en-US" altLang="zh-CN"/>
          </a:p>
        </p:txBody>
      </p:sp>
      <p:sp>
        <p:nvSpPr>
          <p:cNvPr id="3" name="Rectangle 2"/>
          <p:cNvSpPr txBox="1">
            <a:spLocks noChangeArrowheads="1"/>
          </p:cNvSpPr>
          <p:nvPr/>
        </p:nvSpPr>
        <p:spPr bwMode="auto">
          <a:xfrm>
            <a:off x="1963381" y="305746"/>
            <a:ext cx="560211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基于模糊技术的平滑滤波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pic>
        <p:nvPicPr>
          <p:cNvPr id="5" name="图片 4"/>
          <p:cNvPicPr>
            <a:picLocks noChangeAspect="1"/>
          </p:cNvPicPr>
          <p:nvPr/>
        </p:nvPicPr>
        <p:blipFill>
          <a:blip r:embed="rId2" cstate="print"/>
          <a:srcRect/>
          <a:stretch>
            <a:fillRect/>
          </a:stretch>
        </p:blipFill>
        <p:spPr bwMode="auto">
          <a:xfrm>
            <a:off x="2330409" y="2615346"/>
            <a:ext cx="2525421" cy="2076963"/>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509296" y="1341695"/>
            <a:ext cx="2525421" cy="2076963"/>
          </a:xfrm>
          <a:prstGeom prst="rect">
            <a:avLst/>
          </a:prstGeom>
          <a:noFill/>
          <a:ln w="9525">
            <a:noFill/>
            <a:miter lim="800000"/>
            <a:headEnd/>
            <a:tailEnd/>
          </a:ln>
        </p:spPr>
      </p:pic>
      <p:pic>
        <p:nvPicPr>
          <p:cNvPr id="7" name="图片 6"/>
          <p:cNvPicPr>
            <a:picLocks noChangeAspect="1"/>
          </p:cNvPicPr>
          <p:nvPr/>
        </p:nvPicPr>
        <p:blipFill>
          <a:blip r:embed="rId4" cstate="print"/>
          <a:srcRect/>
          <a:stretch>
            <a:fillRect/>
          </a:stretch>
        </p:blipFill>
        <p:spPr bwMode="auto">
          <a:xfrm>
            <a:off x="6521459" y="3968239"/>
            <a:ext cx="2525421" cy="2076963"/>
          </a:xfrm>
          <a:prstGeom prst="rect">
            <a:avLst/>
          </a:prstGeom>
          <a:noFill/>
          <a:ln w="9525">
            <a:noFill/>
            <a:miter lim="800000"/>
            <a:headEnd/>
            <a:tailEnd/>
          </a:ln>
        </p:spPr>
      </p:pic>
      <p:sp>
        <p:nvSpPr>
          <p:cNvPr id="8" name="矩形 7"/>
          <p:cNvSpPr/>
          <p:nvPr/>
        </p:nvSpPr>
        <p:spPr>
          <a:xfrm>
            <a:off x="5978415" y="6063079"/>
            <a:ext cx="3834614" cy="484876"/>
          </a:xfrm>
          <a:prstGeom prst="rect">
            <a:avLst/>
          </a:prstGeom>
        </p:spPr>
        <p:txBody>
          <a:bodyPr wrap="square">
            <a:spAutoFit/>
          </a:bodyPr>
          <a:lstStyle/>
          <a:p>
            <a:pPr algn="just"/>
            <a:r>
              <a:rPr lang="en-US" altLang="zh-CN" sz="2551" kern="100" dirty="0">
                <a:ea typeface="楷体" panose="02010609060101010101" pitchFamily="49" charset="-122"/>
                <a:cs typeface="Times New Roman" panose="02020603050405020304" pitchFamily="18" charset="0"/>
              </a:rPr>
              <a:t>(c)5</a:t>
            </a:r>
            <a:r>
              <a:rPr lang="en-US" altLang="zh-CN" sz="2551"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551" kern="100" dirty="0">
                <a:ea typeface="楷体" panose="02010609060101010101" pitchFamily="49" charset="-122"/>
                <a:cs typeface="Times New Roman" panose="02020603050405020304" pitchFamily="18" charset="0"/>
              </a:rPr>
              <a:t>5</a:t>
            </a:r>
            <a:r>
              <a:rPr lang="zh-CN" altLang="zh-CN" sz="2551" kern="100" dirty="0">
                <a:ea typeface="楷体" panose="02010609060101010101" pitchFamily="49" charset="-122"/>
                <a:cs typeface="Times New Roman" panose="02020603050405020304" pitchFamily="18" charset="0"/>
              </a:rPr>
              <a:t>模糊加权均值滤波</a:t>
            </a:r>
            <a:endParaRPr lang="zh-CN" altLang="en-US" sz="2551" dirty="0">
              <a:ea typeface="楷体" panose="02010609060101010101" pitchFamily="49" charset="-122"/>
              <a:cs typeface="Times New Roman" panose="02020603050405020304" pitchFamily="18" charset="0"/>
            </a:endParaRPr>
          </a:p>
        </p:txBody>
      </p:sp>
      <p:sp>
        <p:nvSpPr>
          <p:cNvPr id="9" name="矩形 8"/>
          <p:cNvSpPr/>
          <p:nvPr/>
        </p:nvSpPr>
        <p:spPr>
          <a:xfrm>
            <a:off x="2143241" y="4601072"/>
            <a:ext cx="2828018" cy="524118"/>
          </a:xfrm>
          <a:prstGeom prst="rect">
            <a:avLst/>
          </a:prstGeom>
        </p:spPr>
        <p:txBody>
          <a:bodyPr wrap="none">
            <a:spAutoFit/>
          </a:bodyPr>
          <a:lstStyle/>
          <a:p>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高斯噪声图像</a:t>
            </a:r>
            <a:r>
              <a:rPr lang="en-US" altLang="zh-CN" sz="2806" kern="100" dirty="0">
                <a:ea typeface="楷体" panose="02010609060101010101" pitchFamily="49" charset="-122"/>
                <a:cs typeface="Times New Roman" panose="02020603050405020304" pitchFamily="18" charset="0"/>
              </a:rPr>
              <a:t> </a:t>
            </a:r>
            <a:endParaRPr lang="zh-CN" altLang="en-US" sz="2806" dirty="0"/>
          </a:p>
        </p:txBody>
      </p:sp>
      <p:sp>
        <p:nvSpPr>
          <p:cNvPr id="10" name="矩形 9"/>
          <p:cNvSpPr/>
          <p:nvPr/>
        </p:nvSpPr>
        <p:spPr>
          <a:xfrm>
            <a:off x="6509297" y="3418657"/>
            <a:ext cx="2712602" cy="524118"/>
          </a:xfrm>
          <a:prstGeom prst="rect">
            <a:avLst/>
          </a:prstGeom>
        </p:spPr>
        <p:txBody>
          <a:bodyPr wrap="none">
            <a:spAutoFit/>
          </a:bodyPr>
          <a:lstStyle/>
          <a:p>
            <a:r>
              <a:rPr lang="en-US" altLang="zh-CN" sz="2806" kern="100" dirty="0">
                <a:ea typeface="楷体" panose="02010609060101010101" pitchFamily="49" charset="-122"/>
                <a:cs typeface="Times New Roman" panose="02020603050405020304" pitchFamily="18" charset="0"/>
              </a:rPr>
              <a:t>(b)5</a:t>
            </a:r>
            <a:r>
              <a:rPr lang="en-US" altLang="zh-CN" sz="2806"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806" kern="100" dirty="0">
                <a:ea typeface="楷体" panose="02010609060101010101" pitchFamily="49" charset="-122"/>
                <a:cs typeface="Times New Roman" panose="02020603050405020304" pitchFamily="18" charset="0"/>
              </a:rPr>
              <a:t>5</a:t>
            </a:r>
            <a:r>
              <a:rPr lang="zh-CN" altLang="zh-CN" sz="2806" kern="100" dirty="0">
                <a:ea typeface="楷体" panose="02010609060101010101" pitchFamily="49" charset="-122"/>
                <a:cs typeface="Times New Roman" panose="02020603050405020304" pitchFamily="18" charset="0"/>
              </a:rPr>
              <a:t>均值滤波</a:t>
            </a:r>
            <a:r>
              <a:rPr lang="en-US" altLang="zh-CN" sz="2806" kern="100" dirty="0">
                <a:ea typeface="楷体" panose="02010609060101010101" pitchFamily="49" charset="-122"/>
                <a:cs typeface="Times New Roman" panose="02020603050405020304" pitchFamily="18" charset="0"/>
              </a:rPr>
              <a:t> </a:t>
            </a:r>
            <a:endParaRPr lang="zh-CN" altLang="en-US" sz="2806" dirty="0"/>
          </a:p>
        </p:txBody>
      </p:sp>
      <p:sp>
        <p:nvSpPr>
          <p:cNvPr id="11" name="矩形 10"/>
          <p:cNvSpPr/>
          <p:nvPr/>
        </p:nvSpPr>
        <p:spPr>
          <a:xfrm>
            <a:off x="1977065" y="1115371"/>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25082903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77</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文本框 4"/>
          <p:cNvSpPr txBox="1"/>
          <p:nvPr/>
        </p:nvSpPr>
        <p:spPr>
          <a:xfrm>
            <a:off x="1963381" y="1387558"/>
            <a:ext cx="8081897" cy="2314736"/>
          </a:xfrm>
          <a:prstGeom prst="rect">
            <a:avLst/>
          </a:prstGeom>
          <a:noFill/>
        </p:spPr>
        <p:txBody>
          <a:bodyPr wrap="square" rtlCol="0">
            <a:spAutoFit/>
          </a:bodyPr>
          <a:lstStyle/>
          <a:p>
            <a:pPr marL="437369" indent="-437369" algn="just">
              <a:spcBef>
                <a:spcPts val="383"/>
              </a:spcBef>
              <a:buClr>
                <a:srgbClr val="7030A0"/>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假设灰度图像</a:t>
            </a:r>
            <a:r>
              <a:rPr lang="zh-CN" altLang="en-US" sz="2296" i="1" dirty="0">
                <a:ea typeface="楷体" panose="02010609060101010101" pitchFamily="49" charset="-122"/>
                <a:cs typeface="Times New Roman" panose="02020603050405020304" pitchFamily="18" charset="0"/>
                <a:sym typeface="Symbol" panose="05050102010706020507" pitchFamily="18" charset="2"/>
              </a:rPr>
              <a:t></a:t>
            </a:r>
            <a:r>
              <a:rPr lang="en-US" altLang="zh-CN" sz="2296" baseline="-25000" dirty="0">
                <a:ea typeface="楷体" panose="02010609060101010101" pitchFamily="49" charset="-122"/>
                <a:cs typeface="Times New Roman" panose="02020603050405020304" pitchFamily="18" charset="0"/>
                <a:sym typeface="Symbol" panose="05050102010706020507" pitchFamily="18" charset="2"/>
              </a:rPr>
              <a:t>0</a:t>
            </a:r>
            <a:r>
              <a:rPr lang="en-US" altLang="zh-CN" sz="2296" dirty="0">
                <a:ea typeface="楷体" panose="02010609060101010101" pitchFamily="49" charset="-122"/>
                <a:cs typeface="Times New Roman" panose="02020603050405020304" pitchFamily="18" charset="0"/>
                <a:sym typeface="Symbol" panose="05050102010706020507" pitchFamily="18" charset="2"/>
              </a:rPr>
              <a:t>: </a:t>
            </a:r>
            <a:r>
              <a:rPr lang="en-US" altLang="zh-CN" sz="2296" i="1" dirty="0">
                <a:ea typeface="楷体" panose="02010609060101010101" pitchFamily="49" charset="-122"/>
                <a:cs typeface="Times New Roman" panose="02020603050405020304" pitchFamily="18" charset="0"/>
                <a:sym typeface="Symbol" panose="05050102010706020507" pitchFamily="18" charset="2"/>
              </a:rPr>
              <a:t>R</a:t>
            </a:r>
            <a:r>
              <a:rPr lang="en-US" altLang="zh-CN" sz="2296" baseline="-25000" dirty="0">
                <a:ea typeface="楷体" panose="02010609060101010101" pitchFamily="49" charset="-122"/>
                <a:cs typeface="Times New Roman" panose="02020603050405020304" pitchFamily="18" charset="0"/>
                <a:sym typeface="Symbol" panose="05050102010706020507" pitchFamily="18" charset="2"/>
              </a:rPr>
              <a:t>2 </a:t>
            </a:r>
            <a:r>
              <a:rPr lang="en-US" altLang="zh-CN" sz="2296" dirty="0">
                <a:ea typeface="楷体" panose="02010609060101010101" pitchFamily="49" charset="-122"/>
                <a:cs typeface="Times New Roman" panose="02020603050405020304" pitchFamily="18" charset="0"/>
                <a:sym typeface="Symbol" panose="05050102010706020507" pitchFamily="18" charset="2"/>
              </a:rPr>
              <a:t> </a:t>
            </a:r>
            <a:r>
              <a:rPr lang="en-US" altLang="zh-CN" sz="2296" i="1" dirty="0">
                <a:ea typeface="楷体" panose="02010609060101010101" pitchFamily="49" charset="-122"/>
                <a:cs typeface="Times New Roman" panose="02020603050405020304" pitchFamily="18" charset="0"/>
                <a:sym typeface="Symbol" panose="05050102010706020507" pitchFamily="18" charset="2"/>
              </a:rPr>
              <a:t>R</a:t>
            </a:r>
            <a:r>
              <a:rPr lang="zh-CN" altLang="zh-CN" sz="2296" dirty="0">
                <a:ea typeface="楷体" panose="02010609060101010101" pitchFamily="49" charset="-122"/>
                <a:cs typeface="Times New Roman" panose="02020603050405020304" pitchFamily="18" charset="0"/>
              </a:rPr>
              <a:t>，引入时间参数</a:t>
            </a:r>
            <a:r>
              <a:rPr lang="en-US" altLang="zh-CN" sz="2296" i="1" dirty="0">
                <a:ea typeface="楷体" panose="02010609060101010101" pitchFamily="49" charset="-122"/>
                <a:cs typeface="Times New Roman" panose="02020603050405020304" pitchFamily="18" charset="0"/>
              </a:rPr>
              <a:t>t</a:t>
            </a:r>
            <a:r>
              <a:rPr lang="zh-CN" altLang="zh-CN" sz="2296" dirty="0">
                <a:ea typeface="楷体" panose="02010609060101010101" pitchFamily="49" charset="-122"/>
                <a:cs typeface="Times New Roman" panose="02020603050405020304" pitchFamily="18" charset="0"/>
              </a:rPr>
              <a:t>，表示为</a:t>
            </a:r>
            <a:r>
              <a:rPr lang="zh-CN" altLang="en-US" sz="2296" i="1" dirty="0">
                <a:ea typeface="楷体" panose="02010609060101010101" pitchFamily="49" charset="-122"/>
                <a:cs typeface="Times New Roman" panose="02020603050405020304" pitchFamily="18" charset="0"/>
                <a:sym typeface="Symbol" panose="05050102010706020507" pitchFamily="18" charset="2"/>
              </a:rPr>
              <a:t> </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x</a:t>
            </a:r>
            <a:r>
              <a:rPr lang="en-US" altLang="zh-CN" sz="2296" dirty="0" err="1">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y</a:t>
            </a:r>
            <a:r>
              <a:rPr lang="en-US" altLang="zh-CN" sz="2296" dirty="0" err="1">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t</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zh-CN" altLang="zh-CN" sz="2296" dirty="0">
                <a:ea typeface="楷体" panose="02010609060101010101" pitchFamily="49" charset="-122"/>
                <a:cs typeface="Times New Roman" panose="02020603050405020304" pitchFamily="18" charset="0"/>
              </a:rPr>
              <a:t> ，且有</a:t>
            </a:r>
            <a:r>
              <a:rPr lang="en-US" altLang="zh-CN" sz="2296" dirty="0">
                <a:ea typeface="楷体" panose="02010609060101010101" pitchFamily="49" charset="-122"/>
                <a:cs typeface="Times New Roman" panose="02020603050405020304" pitchFamily="18" charset="0"/>
              </a:rPr>
              <a:t>:</a:t>
            </a:r>
            <a:r>
              <a:rPr lang="zh-CN" altLang="en-US" sz="2296" i="1" dirty="0">
                <a:ea typeface="楷体" panose="02010609060101010101" pitchFamily="49" charset="-122"/>
                <a:cs typeface="Times New Roman" panose="02020603050405020304" pitchFamily="18" charset="0"/>
                <a:sym typeface="Symbol" panose="05050102010706020507" pitchFamily="18" charset="2"/>
              </a:rPr>
              <a:t>  </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x</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y</a:t>
            </a:r>
            <a:r>
              <a:rPr lang="en-US" altLang="zh-CN" sz="2296" dirty="0">
                <a:ea typeface="楷体" panose="02010609060101010101" pitchFamily="49" charset="-122"/>
                <a:cs typeface="Times New Roman" panose="02020603050405020304" pitchFamily="18" charset="0"/>
                <a:sym typeface="Symbol" panose="05050102010706020507" pitchFamily="18" charset="2"/>
              </a:rPr>
              <a:t>;0)</a:t>
            </a:r>
            <a:r>
              <a:rPr lang="zh-CN" altLang="zh-CN" sz="2296" dirty="0">
                <a:ea typeface="楷体" panose="02010609060101010101" pitchFamily="49" charset="-122"/>
                <a:cs typeface="Times New Roman" panose="02020603050405020304" pitchFamily="18" charset="0"/>
              </a:rPr>
              <a:t> </a:t>
            </a:r>
            <a:r>
              <a:rPr lang="en-US" altLang="zh-CN" sz="2296" dirty="0">
                <a:ea typeface="楷体" panose="02010609060101010101" pitchFamily="49" charset="-122"/>
                <a:cs typeface="Times New Roman" panose="02020603050405020304" pitchFamily="18" charset="0"/>
              </a:rPr>
              <a:t>=</a:t>
            </a:r>
            <a:r>
              <a:rPr lang="zh-CN" altLang="en-US" sz="2296" i="1" dirty="0">
                <a:ea typeface="楷体" panose="02010609060101010101" pitchFamily="49" charset="-122"/>
                <a:cs typeface="Times New Roman" panose="02020603050405020304" pitchFamily="18" charset="0"/>
                <a:sym typeface="Symbol" panose="05050102010706020507" pitchFamily="18" charset="2"/>
              </a:rPr>
              <a:t> </a:t>
            </a:r>
            <a:r>
              <a:rPr lang="en-US" altLang="zh-CN" sz="2296" baseline="-25000" dirty="0">
                <a:ea typeface="楷体" panose="02010609060101010101" pitchFamily="49" charset="-122"/>
                <a:cs typeface="Times New Roman" panose="02020603050405020304" pitchFamily="18" charset="0"/>
                <a:sym typeface="Symbol" panose="05050102010706020507" pitchFamily="18" charset="2"/>
              </a:rPr>
              <a:t> 0</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x</a:t>
            </a:r>
            <a:r>
              <a:rPr lang="en-US" altLang="zh-CN" sz="2296" dirty="0" err="1">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y</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zh-CN" altLang="zh-CN" sz="2296" dirty="0">
                <a:ea typeface="楷体" panose="02010609060101010101" pitchFamily="49" charset="-122"/>
                <a:cs typeface="Times New Roman" panose="02020603050405020304" pitchFamily="18" charset="0"/>
              </a:rPr>
              <a:t> 。</a:t>
            </a:r>
            <a:endParaRPr lang="en-US" altLang="zh-CN" sz="2296" dirty="0">
              <a:ea typeface="楷体" panose="02010609060101010101" pitchFamily="49" charset="-122"/>
              <a:cs typeface="Times New Roman" panose="02020603050405020304" pitchFamily="18" charset="0"/>
            </a:endParaRPr>
          </a:p>
          <a:p>
            <a:pPr marL="437369" indent="-437369" algn="just">
              <a:spcBef>
                <a:spcPts val="383"/>
              </a:spcBef>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给出一种规定算法对应的偏微分算子</a:t>
            </a:r>
            <a:r>
              <a:rPr lang="en-US" altLang="zh-CN" sz="2296" dirty="0">
                <a:ea typeface="楷体" panose="02010609060101010101" pitchFamily="49" charset="-122"/>
                <a:cs typeface="Times New Roman" panose="02020603050405020304" pitchFamily="18" charset="0"/>
              </a:rPr>
              <a:t/>
            </a:r>
            <a:br>
              <a:rPr lang="en-US" altLang="zh-CN" sz="2296" dirty="0">
                <a:ea typeface="楷体" panose="02010609060101010101" pitchFamily="49" charset="-122"/>
                <a:cs typeface="Times New Roman" panose="02020603050405020304" pitchFamily="18" charset="0"/>
              </a:rPr>
            </a:br>
            <a:r>
              <a:rPr lang="en-US" altLang="zh-CN" sz="2296" i="1" dirty="0">
                <a:ea typeface="楷体" panose="02010609060101010101" pitchFamily="49" charset="-122"/>
                <a:cs typeface="Times New Roman" panose="02020603050405020304" pitchFamily="18" charset="0"/>
              </a:rPr>
              <a:t>F</a:t>
            </a:r>
            <a:r>
              <a:rPr lang="en-US" altLang="zh-CN" sz="2296" dirty="0">
                <a:ea typeface="楷体" panose="02010609060101010101" pitchFamily="49" charset="-122"/>
                <a:cs typeface="Times New Roman" panose="02020603050405020304" pitchFamily="18" charset="0"/>
                <a:sym typeface="Symbol" panose="05050102010706020507" pitchFamily="18" charset="2"/>
              </a:rPr>
              <a:t>: </a:t>
            </a:r>
            <a:r>
              <a:rPr lang="en-US" altLang="zh-CN" sz="2296" i="1" dirty="0">
                <a:ea typeface="楷体" panose="02010609060101010101" pitchFamily="49" charset="-122"/>
                <a:cs typeface="Times New Roman" panose="02020603050405020304" pitchFamily="18" charset="0"/>
                <a:sym typeface="Symbol" panose="05050102010706020507" pitchFamily="18" charset="2"/>
              </a:rPr>
              <a:t>R</a:t>
            </a:r>
            <a:r>
              <a:rPr lang="en-US" altLang="zh-CN" sz="2296" baseline="-25000" dirty="0">
                <a:ea typeface="楷体" panose="02010609060101010101" pitchFamily="49" charset="-122"/>
                <a:cs typeface="Times New Roman" panose="02020603050405020304" pitchFamily="18" charset="0"/>
                <a:sym typeface="Symbol" panose="05050102010706020507" pitchFamily="18" charset="2"/>
              </a:rPr>
              <a:t> </a:t>
            </a:r>
            <a:r>
              <a:rPr lang="en-US" altLang="zh-CN" sz="2296" dirty="0">
                <a:ea typeface="楷体" panose="02010609060101010101" pitchFamily="49" charset="-122"/>
                <a:cs typeface="Times New Roman" panose="02020603050405020304" pitchFamily="18" charset="0"/>
                <a:sym typeface="Symbol" panose="05050102010706020507" pitchFamily="18" charset="2"/>
              </a:rPr>
              <a:t> </a:t>
            </a:r>
            <a:r>
              <a:rPr lang="en-US" altLang="zh-CN" sz="2296" i="1" dirty="0">
                <a:ea typeface="楷体" panose="02010609060101010101" pitchFamily="49" charset="-122"/>
                <a:cs typeface="Times New Roman" panose="02020603050405020304" pitchFamily="18" charset="0"/>
                <a:sym typeface="Symbol" panose="05050102010706020507" pitchFamily="18" charset="2"/>
              </a:rPr>
              <a:t>R</a:t>
            </a:r>
            <a:r>
              <a:rPr lang="zh-CN" altLang="en-US" sz="2296" dirty="0">
                <a:ea typeface="楷体" panose="02010609060101010101" pitchFamily="49" charset="-122"/>
                <a:cs typeface="Times New Roman" panose="02020603050405020304" pitchFamily="18" charset="0"/>
              </a:rPr>
              <a:t>，根据</a:t>
            </a:r>
            <a:r>
              <a:rPr lang="en-US" altLang="zh-CN" sz="2296" i="1" dirty="0">
                <a:ea typeface="楷体" panose="02010609060101010101" pitchFamily="49" charset="-122"/>
                <a:cs typeface="Times New Roman" panose="02020603050405020304" pitchFamily="18" charset="0"/>
              </a:rPr>
              <a:t>F</a:t>
            </a:r>
            <a:r>
              <a:rPr lang="zh-CN" altLang="en-US" sz="2296" dirty="0">
                <a:ea typeface="楷体" panose="02010609060101010101" pitchFamily="49" charset="-122"/>
                <a:cs typeface="Times New Roman" panose="02020603050405020304" pitchFamily="18" charset="0"/>
              </a:rPr>
              <a:t>定义不同有：线性扩散、非线性扩散、各向异性扩散等</a:t>
            </a:r>
            <a:r>
              <a:rPr lang="zh-CN"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a:p>
            <a:pPr marL="437369" indent="-437369" algn="just">
              <a:spcBef>
                <a:spcPts val="383"/>
              </a:spcBef>
              <a:buClr>
                <a:srgbClr val="7030A0"/>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对图像的处理以偏微分方程表示可写为</a:t>
            </a:r>
            <a:endParaRPr lang="zh-CN" altLang="en-US" sz="2296" dirty="0">
              <a:ea typeface="楷体" panose="02010609060101010101" pitchFamily="49" charset="-122"/>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4075439" y="4371067"/>
          <a:ext cx="2956209" cy="949631"/>
        </p:xfrm>
        <a:graphic>
          <a:graphicData uri="http://schemas.openxmlformats.org/presentationml/2006/ole">
            <mc:AlternateContent xmlns:mc="http://schemas.openxmlformats.org/markup-compatibility/2006">
              <mc:Choice xmlns:v="urn:schemas-microsoft-com:vml" Requires="v">
                <p:oleObj spid="_x0000_s21512" name="Equation" r:id="rId3" imgW="1257120" imgH="406080" progId="Equation.DSMT4">
                  <p:embed/>
                </p:oleObj>
              </mc:Choice>
              <mc:Fallback>
                <p:oleObj name="Equation" r:id="rId3" imgW="1257120" imgH="406080" progId="Equation.DSMT4">
                  <p:embed/>
                  <p:pic>
                    <p:nvPicPr>
                      <p:cNvPr id="7" name="对象 6"/>
                      <p:cNvPicPr>
                        <a:picLocks noChangeAspect="1" noChangeArrowheads="1"/>
                      </p:cNvPicPr>
                      <p:nvPr/>
                    </p:nvPicPr>
                    <p:blipFill>
                      <a:blip r:embed="rId4"/>
                      <a:srcRect/>
                      <a:stretch>
                        <a:fillRect/>
                      </a:stretch>
                    </p:blipFill>
                    <p:spPr bwMode="auto">
                      <a:xfrm>
                        <a:off x="4075439" y="4371067"/>
                        <a:ext cx="2956209" cy="949631"/>
                      </a:xfrm>
                      <a:prstGeom prst="rect">
                        <a:avLst/>
                      </a:prstGeom>
                      <a:noFill/>
                    </p:spPr>
                  </p:pic>
                </p:oleObj>
              </mc:Fallback>
            </mc:AlternateContent>
          </a:graphicData>
        </a:graphic>
      </p:graphicFrame>
      <p:sp>
        <p:nvSpPr>
          <p:cNvPr id="14" name="文本框 13"/>
          <p:cNvSpPr txBox="1"/>
          <p:nvPr/>
        </p:nvSpPr>
        <p:spPr>
          <a:xfrm>
            <a:off x="2197120" y="5243794"/>
            <a:ext cx="7848158" cy="798937"/>
          </a:xfrm>
          <a:prstGeom prst="rect">
            <a:avLst/>
          </a:prstGeom>
          <a:noFill/>
        </p:spPr>
        <p:txBody>
          <a:bodyPr wrap="square" rtlCol="0">
            <a:spAutoFit/>
          </a:bodyPr>
          <a:lstStyle/>
          <a:p>
            <a:r>
              <a:rPr lang="zh-CN" altLang="zh-CN" sz="2296" dirty="0">
                <a:ea typeface="楷体" panose="02010609060101010101" pitchFamily="49" charset="-122"/>
                <a:cs typeface="Times New Roman" panose="02020603050405020304" pitchFamily="18" charset="0"/>
              </a:rPr>
              <a:t>偏微分方程的解</a:t>
            </a:r>
            <a:r>
              <a:rPr lang="zh-CN" altLang="en-US" sz="2296" i="1" dirty="0">
                <a:ea typeface="楷体" panose="02010609060101010101" pitchFamily="49" charset="-122"/>
                <a:cs typeface="Times New Roman" panose="02020603050405020304" pitchFamily="18" charset="0"/>
                <a:sym typeface="Symbol" panose="05050102010706020507" pitchFamily="18" charset="2"/>
              </a:rPr>
              <a:t> </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x</a:t>
            </a:r>
            <a:r>
              <a:rPr lang="en-US" altLang="zh-CN" sz="2296" dirty="0" err="1">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y</a:t>
            </a:r>
            <a:r>
              <a:rPr lang="en-US" altLang="zh-CN" sz="2296" dirty="0" err="1">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t</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zh-CN" altLang="zh-CN" sz="2296" dirty="0">
                <a:ea typeface="楷体" panose="02010609060101010101" pitchFamily="49" charset="-122"/>
                <a:cs typeface="Times New Roman" panose="02020603050405020304" pitchFamily="18" charset="0"/>
              </a:rPr>
              <a:t>给出迭代</a:t>
            </a:r>
            <a:r>
              <a:rPr lang="en-US" altLang="zh-CN" sz="2296" i="1" dirty="0">
                <a:ea typeface="楷体" panose="02010609060101010101" pitchFamily="49" charset="-122"/>
                <a:cs typeface="Times New Roman" panose="02020603050405020304" pitchFamily="18" charset="0"/>
                <a:sym typeface="Symbol" panose="05050102010706020507" pitchFamily="18" charset="2"/>
              </a:rPr>
              <a:t>t </a:t>
            </a:r>
            <a:r>
              <a:rPr lang="zh-CN" altLang="zh-CN" sz="2296" dirty="0">
                <a:ea typeface="楷体" panose="02010609060101010101" pitchFamily="49" charset="-122"/>
                <a:cs typeface="Times New Roman" panose="02020603050405020304" pitchFamily="18" charset="0"/>
              </a:rPr>
              <a:t>次时的图像，最终在得到满意的图像时停止迭代</a:t>
            </a:r>
            <a:r>
              <a:rPr lang="zh-CN" altLang="en-US" sz="2296" dirty="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5968803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78</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矩形 4"/>
          <p:cNvSpPr/>
          <p:nvPr/>
        </p:nvSpPr>
        <p:spPr>
          <a:xfrm>
            <a:off x="1524000" y="1348257"/>
            <a:ext cx="7661384" cy="445635"/>
          </a:xfrm>
          <a:prstGeom prst="rect">
            <a:avLst/>
          </a:prstGeom>
        </p:spPr>
        <p:txBody>
          <a:bodyPr wrap="squar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基于偏微分方程的平滑滤波分类</a:t>
            </a:r>
            <a:endParaRPr lang="zh-CN" altLang="en-US" sz="2296" dirty="0">
              <a:solidFill>
                <a:srgbClr val="0000CC"/>
              </a:solidFill>
              <a:latin typeface="+mj-ea"/>
              <a:ea typeface="+mj-ea"/>
            </a:endParaRPr>
          </a:p>
        </p:txBody>
      </p:sp>
      <p:sp>
        <p:nvSpPr>
          <p:cNvPr id="6" name="文本框 5"/>
          <p:cNvSpPr txBox="1"/>
          <p:nvPr/>
        </p:nvSpPr>
        <p:spPr>
          <a:xfrm>
            <a:off x="2035974" y="2041847"/>
            <a:ext cx="8247014" cy="4180632"/>
          </a:xfrm>
          <a:prstGeom prst="rect">
            <a:avLst/>
          </a:prstGeom>
          <a:noFill/>
        </p:spPr>
        <p:txBody>
          <a:bodyPr wrap="square" rtlCol="0">
            <a:spAutoFit/>
          </a:bodyPr>
          <a:lstStyle/>
          <a:p>
            <a:pPr marL="437369" indent="-437369" algn="just">
              <a:spcBef>
                <a:spcPts val="510"/>
              </a:spcBef>
              <a:spcAft>
                <a:spcPts val="510"/>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基于多尺度分析的</a:t>
            </a:r>
            <a:r>
              <a:rPr lang="en-US" altLang="zh-CN" sz="3200" dirty="0">
                <a:ea typeface="楷体" panose="02010609060101010101" pitchFamily="49" charset="-122"/>
                <a:cs typeface="Times New Roman" panose="02020603050405020304" pitchFamily="18" charset="0"/>
              </a:rPr>
              <a:t>PDE</a:t>
            </a:r>
            <a:r>
              <a:rPr lang="zh-CN" altLang="zh-CN" sz="3200" dirty="0">
                <a:ea typeface="楷体" panose="02010609060101010101" pitchFamily="49" charset="-122"/>
                <a:cs typeface="Times New Roman" panose="02020603050405020304" pitchFamily="18" charset="0"/>
              </a:rPr>
              <a:t>模型</a:t>
            </a:r>
            <a:r>
              <a:rPr lang="en-US" altLang="zh-CN" sz="3200" dirty="0">
                <a:ea typeface="楷体" panose="02010609060101010101" pitchFamily="49" charset="-122"/>
                <a:cs typeface="Times New Roman" panose="02020603050405020304" pitchFamily="18" charset="0"/>
              </a:rPr>
              <a:t>——</a:t>
            </a:r>
          </a:p>
          <a:p>
            <a:pPr algn="just">
              <a:spcBef>
                <a:spcPts val="510"/>
              </a:spcBef>
              <a:spcAft>
                <a:spcPts val="510"/>
              </a:spcAft>
            </a:pPr>
            <a:r>
              <a:rPr lang="en-US" altLang="zh-CN" sz="3200" dirty="0">
                <a:ea typeface="楷体" panose="02010609060101010101" pitchFamily="49" charset="-122"/>
                <a:cs typeface="Times New Roman" panose="02020603050405020304" pitchFamily="18" charset="0"/>
              </a:rPr>
              <a:t>                                    </a:t>
            </a:r>
            <a:r>
              <a:rPr lang="zh-CN" altLang="zh-CN" sz="3200" dirty="0" smtClean="0">
                <a:ea typeface="楷体" panose="02010609060101010101" pitchFamily="49" charset="-122"/>
                <a:cs typeface="Times New Roman" panose="02020603050405020304" pitchFamily="18" charset="0"/>
              </a:rPr>
              <a:t>典型</a:t>
            </a:r>
            <a:r>
              <a:rPr lang="zh-CN" altLang="zh-CN" sz="3200" dirty="0">
                <a:ea typeface="楷体" panose="02010609060101010101" pitchFamily="49" charset="-122"/>
                <a:cs typeface="Times New Roman" panose="02020603050405020304" pitchFamily="18" charset="0"/>
              </a:rPr>
              <a:t>的</a:t>
            </a:r>
            <a:r>
              <a:rPr lang="zh-CN" altLang="en-US" sz="3200" dirty="0">
                <a:ea typeface="楷体" panose="02010609060101010101" pitchFamily="49" charset="-122"/>
                <a:cs typeface="Times New Roman" panose="02020603050405020304" pitchFamily="18" charset="0"/>
              </a:rPr>
              <a:t>“</a:t>
            </a:r>
            <a:r>
              <a:rPr lang="en-US" altLang="zh-CN" sz="3200" dirty="0">
                <a:ea typeface="楷体" panose="02010609060101010101" pitchFamily="49" charset="-122"/>
                <a:cs typeface="Times New Roman" panose="02020603050405020304" pitchFamily="18" charset="0"/>
              </a:rPr>
              <a:t>P-M</a:t>
            </a:r>
            <a:r>
              <a:rPr lang="zh-CN" altLang="zh-CN" sz="3200" dirty="0">
                <a:ea typeface="楷体" panose="02010609060101010101" pitchFamily="49" charset="-122"/>
                <a:cs typeface="Times New Roman" panose="02020603050405020304" pitchFamily="18" charset="0"/>
              </a:rPr>
              <a:t>模型</a:t>
            </a:r>
            <a:r>
              <a:rPr lang="zh-CN" altLang="en-US" sz="3200" dirty="0">
                <a:ea typeface="楷体" panose="02010609060101010101" pitchFamily="49" charset="-122"/>
                <a:cs typeface="Times New Roman" panose="02020603050405020304" pitchFamily="18" charset="0"/>
              </a:rPr>
              <a:t>”</a:t>
            </a:r>
            <a:endParaRPr lang="en-US" altLang="zh-CN" sz="3200" dirty="0">
              <a:ea typeface="楷体" panose="02010609060101010101" pitchFamily="49" charset="-122"/>
              <a:cs typeface="Times New Roman" panose="02020603050405020304" pitchFamily="18" charset="0"/>
            </a:endParaRPr>
          </a:p>
          <a:p>
            <a:pPr marL="437369" indent="-437369" algn="just">
              <a:spcBef>
                <a:spcPts val="510"/>
              </a:spcBef>
              <a:spcAft>
                <a:spcPts val="510"/>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基于变分的</a:t>
            </a:r>
            <a:r>
              <a:rPr lang="en-US" altLang="zh-CN" sz="3200" dirty="0">
                <a:ea typeface="楷体" panose="02010609060101010101" pitchFamily="49" charset="-122"/>
                <a:cs typeface="Times New Roman" panose="02020603050405020304" pitchFamily="18" charset="0"/>
              </a:rPr>
              <a:t>PDE</a:t>
            </a:r>
            <a:r>
              <a:rPr lang="zh-CN" altLang="zh-CN" sz="3200" dirty="0">
                <a:ea typeface="楷体" panose="02010609060101010101" pitchFamily="49" charset="-122"/>
                <a:cs typeface="Times New Roman" panose="02020603050405020304" pitchFamily="18" charset="0"/>
              </a:rPr>
              <a:t>模型</a:t>
            </a:r>
            <a:r>
              <a:rPr lang="en-US" altLang="zh-CN" sz="3200" dirty="0">
                <a:ea typeface="楷体" panose="02010609060101010101" pitchFamily="49" charset="-122"/>
                <a:cs typeface="Times New Roman" panose="02020603050405020304" pitchFamily="18" charset="0"/>
              </a:rPr>
              <a:t>——</a:t>
            </a:r>
          </a:p>
          <a:p>
            <a:pPr algn="just">
              <a:spcBef>
                <a:spcPts val="510"/>
              </a:spcBef>
              <a:spcAft>
                <a:spcPts val="510"/>
              </a:spcAft>
            </a:pPr>
            <a:r>
              <a:rPr lang="zh-CN" altLang="zh-CN" sz="3200" dirty="0">
                <a:ea typeface="楷体" panose="02010609060101010101" pitchFamily="49" charset="-122"/>
                <a:cs typeface="Times New Roman" panose="02020603050405020304" pitchFamily="18" charset="0"/>
              </a:rPr>
              <a:t>典型的</a:t>
            </a:r>
            <a:r>
              <a:rPr lang="zh-CN" altLang="en-US" sz="3200" dirty="0">
                <a:ea typeface="楷体" panose="02010609060101010101" pitchFamily="49" charset="-122"/>
                <a:cs typeface="Times New Roman" panose="02020603050405020304" pitchFamily="18" charset="0"/>
              </a:rPr>
              <a:t>“</a:t>
            </a:r>
            <a:r>
              <a:rPr lang="zh-CN" altLang="zh-CN" sz="3200" dirty="0">
                <a:ea typeface="楷体" panose="02010609060101010101" pitchFamily="49" charset="-122"/>
                <a:cs typeface="Times New Roman" panose="02020603050405020304" pitchFamily="18" charset="0"/>
              </a:rPr>
              <a:t>基于全变分法的</a:t>
            </a:r>
            <a:r>
              <a:rPr lang="en-US" altLang="zh-CN" sz="3200" dirty="0">
                <a:ea typeface="楷体" panose="02010609060101010101" pitchFamily="49" charset="-122"/>
                <a:cs typeface="Times New Roman" panose="02020603050405020304" pitchFamily="18" charset="0"/>
              </a:rPr>
              <a:t>PDE</a:t>
            </a:r>
            <a:r>
              <a:rPr lang="zh-CN" altLang="zh-CN" sz="3200" dirty="0">
                <a:ea typeface="楷体" panose="02010609060101010101" pitchFamily="49" charset="-122"/>
                <a:cs typeface="Times New Roman" panose="02020603050405020304" pitchFamily="18" charset="0"/>
              </a:rPr>
              <a:t>图像去噪模型</a:t>
            </a:r>
            <a:r>
              <a:rPr lang="zh-CN" altLang="en-US" sz="3200" dirty="0">
                <a:ea typeface="楷体" panose="02010609060101010101" pitchFamily="49" charset="-122"/>
                <a:cs typeface="Times New Roman" panose="02020603050405020304" pitchFamily="18" charset="0"/>
              </a:rPr>
              <a:t>”</a:t>
            </a:r>
            <a:endParaRPr lang="en-US" altLang="zh-CN" sz="3200" dirty="0">
              <a:ea typeface="楷体" panose="02010609060101010101" pitchFamily="49" charset="-122"/>
              <a:cs typeface="Times New Roman" panose="02020603050405020304" pitchFamily="18" charset="0"/>
            </a:endParaRPr>
          </a:p>
          <a:p>
            <a:pPr marL="437369" indent="-437369" algn="just">
              <a:spcBef>
                <a:spcPts val="510"/>
              </a:spcBef>
              <a:spcAft>
                <a:spcPts val="510"/>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基于几何制约的</a:t>
            </a:r>
            <a:r>
              <a:rPr lang="en-US" altLang="zh-CN" sz="3200" dirty="0">
                <a:ea typeface="楷体" panose="02010609060101010101" pitchFamily="49" charset="-122"/>
                <a:cs typeface="Times New Roman" panose="02020603050405020304" pitchFamily="18" charset="0"/>
              </a:rPr>
              <a:t>PDE</a:t>
            </a:r>
            <a:r>
              <a:rPr lang="zh-CN" altLang="zh-CN" sz="3200" dirty="0">
                <a:ea typeface="楷体" panose="02010609060101010101" pitchFamily="49" charset="-122"/>
                <a:cs typeface="Times New Roman" panose="02020603050405020304" pitchFamily="18" charset="0"/>
              </a:rPr>
              <a:t>模型</a:t>
            </a:r>
            <a:r>
              <a:rPr lang="en-US" altLang="zh-CN" sz="3200" dirty="0">
                <a:ea typeface="楷体" panose="02010609060101010101" pitchFamily="49" charset="-122"/>
                <a:cs typeface="Times New Roman" panose="02020603050405020304" pitchFamily="18" charset="0"/>
              </a:rPr>
              <a:t>——</a:t>
            </a:r>
            <a:r>
              <a:rPr lang="zh-CN" altLang="zh-CN" sz="3200" dirty="0">
                <a:ea typeface="楷体" panose="02010609060101010101" pitchFamily="49" charset="-122"/>
                <a:cs typeface="Times New Roman" panose="02020603050405020304" pitchFamily="18" charset="0"/>
              </a:rPr>
              <a:t>典型的</a:t>
            </a:r>
            <a:r>
              <a:rPr lang="zh-CN" altLang="en-US" sz="3200" dirty="0">
                <a:ea typeface="楷体" panose="02010609060101010101" pitchFamily="49" charset="-122"/>
                <a:cs typeface="Times New Roman" panose="02020603050405020304" pitchFamily="18" charset="0"/>
              </a:rPr>
              <a:t>“</a:t>
            </a:r>
            <a:r>
              <a:rPr lang="zh-CN" altLang="zh-CN" sz="3200" dirty="0">
                <a:ea typeface="楷体" panose="02010609060101010101" pitchFamily="49" charset="-122"/>
                <a:cs typeface="Times New Roman" panose="02020603050405020304" pitchFamily="18" charset="0"/>
              </a:rPr>
              <a:t>曲率流</a:t>
            </a:r>
            <a:r>
              <a:rPr lang="zh-CN" altLang="en-US" sz="3200" dirty="0">
                <a:ea typeface="楷体" panose="02010609060101010101" pitchFamily="49" charset="-122"/>
                <a:cs typeface="Times New Roman" panose="02020603050405020304" pitchFamily="18" charset="0"/>
              </a:rPr>
              <a:t>”</a:t>
            </a:r>
            <a:r>
              <a:rPr lang="zh-CN" altLang="zh-CN" sz="3200" dirty="0">
                <a:ea typeface="楷体" panose="02010609060101010101" pitchFamily="49" charset="-122"/>
                <a:cs typeface="Times New Roman" panose="02020603050405020304" pitchFamily="18" charset="0"/>
              </a:rPr>
              <a:t>，是“纯粹的”各向异性扩散模型</a:t>
            </a:r>
            <a:endParaRPr lang="en-US" altLang="zh-CN" sz="3200" dirty="0">
              <a:ea typeface="楷体" panose="02010609060101010101" pitchFamily="49" charset="-122"/>
              <a:cs typeface="Times New Roman" panose="02020603050405020304" pitchFamily="18" charset="0"/>
            </a:endParaRPr>
          </a:p>
          <a:p>
            <a:pPr marL="437369" indent="-437369" algn="just">
              <a:spcBef>
                <a:spcPts val="510"/>
              </a:spcBef>
              <a:spcAft>
                <a:spcPts val="510"/>
              </a:spcAft>
              <a:buClr>
                <a:srgbClr val="7030A0"/>
              </a:buClr>
              <a:buSzPct val="75000"/>
              <a:buFont typeface="Wingdings" panose="05000000000000000000" pitchFamily="2" charset="2"/>
              <a:buChar char="n"/>
            </a:pPr>
            <a:r>
              <a:rPr lang="zh-CN" altLang="zh-CN" sz="3200" dirty="0">
                <a:ea typeface="楷体" panose="02010609060101010101" pitchFamily="49" charset="-122"/>
                <a:cs typeface="Times New Roman" panose="02020603050405020304" pitchFamily="18" charset="0"/>
              </a:rPr>
              <a:t>小波变换与非线性</a:t>
            </a:r>
            <a:r>
              <a:rPr lang="en-US" altLang="zh-CN" sz="3200" dirty="0">
                <a:ea typeface="楷体" panose="02010609060101010101" pitchFamily="49" charset="-122"/>
                <a:cs typeface="Times New Roman" panose="02020603050405020304" pitchFamily="18" charset="0"/>
              </a:rPr>
              <a:t>PDE</a:t>
            </a:r>
            <a:r>
              <a:rPr lang="zh-CN" altLang="zh-CN" sz="3200" dirty="0">
                <a:ea typeface="楷体" panose="02010609060101010101" pitchFamily="49" charset="-122"/>
                <a:cs typeface="Times New Roman" panose="02020603050405020304" pitchFamily="18" charset="0"/>
              </a:rPr>
              <a:t>相结合的模型。</a:t>
            </a:r>
            <a:endParaRPr lang="zh-CN" altLang="en-US" sz="32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806448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79</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矩形 4"/>
          <p:cNvSpPr/>
          <p:nvPr/>
        </p:nvSpPr>
        <p:spPr>
          <a:xfrm>
            <a:off x="1963381" y="1309406"/>
            <a:ext cx="7668948" cy="445635"/>
          </a:xfrm>
          <a:prstGeom prst="rect">
            <a:avLst/>
          </a:prstGeom>
        </p:spPr>
        <p:txBody>
          <a:bodyPr wrap="square">
            <a:spAutoFit/>
          </a:bodyPr>
          <a:lstStyle/>
          <a:p>
            <a:pPr algn="just"/>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各向同性热扩散模型</a:t>
            </a:r>
          </a:p>
        </p:txBody>
      </p:sp>
      <p:sp>
        <p:nvSpPr>
          <p:cNvPr id="6" name="文本框 5"/>
          <p:cNvSpPr txBox="1"/>
          <p:nvPr/>
        </p:nvSpPr>
        <p:spPr>
          <a:xfrm>
            <a:off x="2054878" y="1898243"/>
            <a:ext cx="8155517" cy="445635"/>
          </a:xfrm>
          <a:prstGeom prst="rect">
            <a:avLst/>
          </a:prstGeom>
          <a:noFill/>
        </p:spPr>
        <p:txBody>
          <a:bodyPr wrap="square" rtlCol="0">
            <a:spAutoFit/>
          </a:bodyPr>
          <a:lstStyle/>
          <a:p>
            <a:r>
              <a:rPr lang="zh-CN" altLang="zh-CN" sz="2296" dirty="0">
                <a:latin typeface="楷体" panose="02010609060101010101" pitchFamily="49" charset="-122"/>
                <a:ea typeface="楷体" panose="02010609060101010101" pitchFamily="49" charset="-122"/>
              </a:rPr>
              <a:t>对图像的各向同性扩散以经典的热传导方程为</a:t>
            </a:r>
            <a:endParaRPr lang="zh-CN" altLang="en-US" sz="2296" dirty="0">
              <a:latin typeface="楷体" panose="02010609060101010101" pitchFamily="49" charset="-122"/>
              <a:ea typeface="楷体" panose="02010609060101010101" pitchFamily="49" charset="-122"/>
            </a:endParaRPr>
          </a:p>
        </p:txBody>
      </p:sp>
      <p:graphicFrame>
        <p:nvGraphicFramePr>
          <p:cNvPr id="8" name="对象 7"/>
          <p:cNvGraphicFramePr>
            <a:graphicFrameLocks noChangeAspect="1"/>
          </p:cNvGraphicFramePr>
          <p:nvPr>
            <p:extLst/>
          </p:nvPr>
        </p:nvGraphicFramePr>
        <p:xfrm>
          <a:off x="3637276" y="2718203"/>
          <a:ext cx="3865344" cy="1615791"/>
        </p:xfrm>
        <a:graphic>
          <a:graphicData uri="http://schemas.openxmlformats.org/presentationml/2006/ole">
            <mc:AlternateContent xmlns:mc="http://schemas.openxmlformats.org/markup-compatibility/2006">
              <mc:Choice xmlns:v="urn:schemas-microsoft-com:vml" Requires="v">
                <p:oleObj spid="_x0000_s22542" name="Equation" r:id="rId3" imgW="1676160" imgH="698400" progId="Equation.DSMT4">
                  <p:embed/>
                </p:oleObj>
              </mc:Choice>
              <mc:Fallback>
                <p:oleObj name="Equation" r:id="rId3" imgW="1676160" imgH="698400" progId="Equation.DSMT4">
                  <p:embed/>
                  <p:pic>
                    <p:nvPicPr>
                      <p:cNvPr id="8" name="对象 7"/>
                      <p:cNvPicPr>
                        <a:picLocks noChangeAspect="1" noChangeArrowheads="1"/>
                      </p:cNvPicPr>
                      <p:nvPr/>
                    </p:nvPicPr>
                    <p:blipFill>
                      <a:blip r:embed="rId4"/>
                      <a:srcRect/>
                      <a:stretch>
                        <a:fillRect/>
                      </a:stretch>
                    </p:blipFill>
                    <p:spPr bwMode="auto">
                      <a:xfrm>
                        <a:off x="3637276" y="2718203"/>
                        <a:ext cx="3865344" cy="1615791"/>
                      </a:xfrm>
                      <a:prstGeom prst="rect">
                        <a:avLst/>
                      </a:prstGeom>
                      <a:noFill/>
                    </p:spPr>
                  </p:pic>
                </p:oleObj>
              </mc:Fallback>
            </mc:AlternateContent>
          </a:graphicData>
        </a:graphic>
      </p:graphicFrame>
      <p:sp>
        <p:nvSpPr>
          <p:cNvPr id="9" name="右箭头 8"/>
          <p:cNvSpPr/>
          <p:nvPr/>
        </p:nvSpPr>
        <p:spPr bwMode="auto">
          <a:xfrm>
            <a:off x="2051406" y="4891850"/>
            <a:ext cx="1055855" cy="32145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graphicFrame>
        <p:nvGraphicFramePr>
          <p:cNvPr id="11" name="对象 10"/>
          <p:cNvGraphicFramePr>
            <a:graphicFrameLocks noChangeAspect="1"/>
          </p:cNvGraphicFramePr>
          <p:nvPr>
            <p:extLst/>
          </p:nvPr>
        </p:nvGraphicFramePr>
        <p:xfrm>
          <a:off x="3243057" y="4557827"/>
          <a:ext cx="6797255" cy="1166285"/>
        </p:xfrm>
        <a:graphic>
          <a:graphicData uri="http://schemas.openxmlformats.org/presentationml/2006/ole">
            <mc:AlternateContent xmlns:mc="http://schemas.openxmlformats.org/markup-compatibility/2006">
              <mc:Choice xmlns:v="urn:schemas-microsoft-com:vml" Requires="v">
                <p:oleObj spid="_x0000_s22543" name="Equation" r:id="rId5" imgW="2997000" imgH="507960" progId="Equation.DSMT4">
                  <p:embed/>
                </p:oleObj>
              </mc:Choice>
              <mc:Fallback>
                <p:oleObj name="Equation" r:id="rId5" imgW="2997000" imgH="507960" progId="Equation.DSMT4">
                  <p:embed/>
                  <p:pic>
                    <p:nvPicPr>
                      <p:cNvPr id="11" name="对象 10"/>
                      <p:cNvPicPr>
                        <a:picLocks noChangeAspect="1" noChangeArrowheads="1"/>
                      </p:cNvPicPr>
                      <p:nvPr/>
                    </p:nvPicPr>
                    <p:blipFill>
                      <a:blip r:embed="rId6"/>
                      <a:srcRect/>
                      <a:stretch>
                        <a:fillRect/>
                      </a:stretch>
                    </p:blipFill>
                    <p:spPr bwMode="auto">
                      <a:xfrm>
                        <a:off x="3243057" y="4557827"/>
                        <a:ext cx="6797255" cy="1166285"/>
                      </a:xfrm>
                      <a:prstGeom prst="rect">
                        <a:avLst/>
                      </a:prstGeom>
                      <a:noFill/>
                    </p:spPr>
                  </p:pic>
                </p:oleObj>
              </mc:Fallback>
            </mc:AlternateContent>
          </a:graphicData>
        </a:graphic>
      </p:graphicFrame>
      <p:sp>
        <p:nvSpPr>
          <p:cNvPr id="12" name="文本框 11"/>
          <p:cNvSpPr txBox="1"/>
          <p:nvPr/>
        </p:nvSpPr>
        <p:spPr>
          <a:xfrm>
            <a:off x="1963382" y="4439555"/>
            <a:ext cx="774571" cy="445635"/>
          </a:xfrm>
          <a:prstGeom prst="rect">
            <a:avLst/>
          </a:prstGeom>
          <a:noFill/>
        </p:spPr>
        <p:txBody>
          <a:bodyPr wrap="none" rtlCol="0">
            <a:spAutoFit/>
          </a:bodyPr>
          <a:lstStyle/>
          <a:p>
            <a:r>
              <a:rPr lang="zh-CN" altLang="en-US" sz="2296" dirty="0">
                <a:latin typeface="楷体" panose="02010609060101010101" pitchFamily="49" charset="-122"/>
                <a:ea typeface="楷体" panose="02010609060101010101" pitchFamily="49" charset="-122"/>
              </a:rPr>
              <a:t>求解</a:t>
            </a:r>
          </a:p>
        </p:txBody>
      </p:sp>
      <p:sp>
        <p:nvSpPr>
          <p:cNvPr id="13" name="矩形 12"/>
          <p:cNvSpPr/>
          <p:nvPr/>
        </p:nvSpPr>
        <p:spPr>
          <a:xfrm>
            <a:off x="3243056" y="5879481"/>
            <a:ext cx="3605474" cy="445635"/>
          </a:xfrm>
          <a:prstGeom prst="rect">
            <a:avLst/>
          </a:prstGeom>
        </p:spPr>
        <p:txBody>
          <a:bodyPr wrap="none">
            <a:spAutoFit/>
          </a:bodyPr>
          <a:lstStyle/>
          <a:p>
            <a:r>
              <a:rPr lang="zh-CN" altLang="zh-CN" sz="2296" dirty="0">
                <a:ea typeface="楷体" panose="02010609060101010101" pitchFamily="49" charset="-122"/>
                <a:cs typeface="Times New Roman" panose="02020603050405020304" pitchFamily="18" charset="0"/>
              </a:rPr>
              <a:t>其中</a:t>
            </a:r>
            <a:r>
              <a:rPr lang="zh-CN" altLang="en-US"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G</a:t>
            </a:r>
            <a:r>
              <a:rPr lang="en-US" altLang="zh-CN" sz="2296" i="1" baseline="-25000" dirty="0">
                <a:ea typeface="楷体" panose="02010609060101010101" pitchFamily="49" charset="-122"/>
                <a:cs typeface="Times New Roman" panose="02020603050405020304" pitchFamily="18" charset="0"/>
              </a:rPr>
              <a:t>t</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x</a:t>
            </a:r>
            <a:r>
              <a:rPr lang="en-US" altLang="zh-CN" sz="2296" dirty="0" err="1">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r>
              <a:rPr lang="zh-CN" altLang="zh-CN" sz="2296" dirty="0">
                <a:ea typeface="楷体" panose="02010609060101010101" pitchFamily="49" charset="-122"/>
                <a:cs typeface="Times New Roman" panose="02020603050405020304" pitchFamily="18" charset="0"/>
              </a:rPr>
              <a:t>为高斯核函数</a:t>
            </a:r>
            <a:endParaRPr lang="zh-CN" altLang="en-US" sz="229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04734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822918" y="1457274"/>
            <a:ext cx="3263645" cy="2822979"/>
          </a:xfrm>
          <a:prstGeom prst="rect">
            <a:avLst/>
          </a:prstGeom>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6.1.2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图像噪声的数学模型</a:t>
            </a:r>
          </a:p>
        </p:txBody>
      </p:sp>
      <p:sp>
        <p:nvSpPr>
          <p:cNvPr id="4" name="Rectangle 2"/>
          <p:cNvSpPr txBox="1">
            <a:spLocks noChangeArrowheads="1"/>
          </p:cNvSpPr>
          <p:nvPr/>
        </p:nvSpPr>
        <p:spPr bwMode="auto">
          <a:xfrm>
            <a:off x="7841030" y="933434"/>
            <a:ext cx="2521224"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图像中的噪声</a:t>
            </a:r>
          </a:p>
        </p:txBody>
      </p:sp>
      <p:sp>
        <p:nvSpPr>
          <p:cNvPr id="5" name="文本框 4"/>
          <p:cNvSpPr txBox="1"/>
          <p:nvPr/>
        </p:nvSpPr>
        <p:spPr>
          <a:xfrm>
            <a:off x="1963381" y="1199877"/>
            <a:ext cx="8247014" cy="445635"/>
          </a:xfrm>
          <a:prstGeom prst="rect">
            <a:avLst/>
          </a:prstGeom>
          <a:noFill/>
        </p:spPr>
        <p:txBody>
          <a:bodyPr wrap="square" rtlCol="0">
            <a:spAutoFit/>
          </a:bodyPr>
          <a:lstStyle/>
          <a:p>
            <a:r>
              <a:rPr lang="zh-CN" altLang="en-US" sz="2296" dirty="0">
                <a:solidFill>
                  <a:srgbClr val="003399"/>
                </a:solidFill>
                <a:latin typeface="+mj-ea"/>
                <a:ea typeface="+mj-ea"/>
              </a:rPr>
              <a:t>（</a:t>
            </a:r>
            <a:r>
              <a:rPr lang="en-US" altLang="zh-CN" sz="2296" dirty="0">
                <a:solidFill>
                  <a:srgbClr val="003399"/>
                </a:solidFill>
                <a:latin typeface="+mj-ea"/>
                <a:ea typeface="+mj-ea"/>
              </a:rPr>
              <a:t>2</a:t>
            </a:r>
            <a:r>
              <a:rPr lang="zh-CN" altLang="en-US" sz="2296" dirty="0">
                <a:solidFill>
                  <a:srgbClr val="003399"/>
                </a:solidFill>
                <a:latin typeface="+mj-ea"/>
                <a:ea typeface="+mj-ea"/>
              </a:rPr>
              <a:t>）</a:t>
            </a:r>
            <a:r>
              <a:rPr lang="en-US" altLang="zh-CN" sz="2296" dirty="0">
                <a:solidFill>
                  <a:srgbClr val="003399"/>
                </a:solidFill>
                <a:latin typeface="+mj-ea"/>
                <a:ea typeface="+mj-ea"/>
              </a:rPr>
              <a:t> </a:t>
            </a:r>
            <a:r>
              <a:rPr lang="zh-CN" altLang="en-US" sz="2296" dirty="0">
                <a:solidFill>
                  <a:srgbClr val="003399"/>
                </a:solidFill>
                <a:latin typeface="+mj-ea"/>
                <a:ea typeface="+mj-ea"/>
              </a:rPr>
              <a:t>椒盐噪声</a:t>
            </a:r>
          </a:p>
        </p:txBody>
      </p:sp>
      <p:sp>
        <p:nvSpPr>
          <p:cNvPr id="6" name="Text Box 6"/>
          <p:cNvSpPr txBox="1">
            <a:spLocks noChangeArrowheads="1"/>
          </p:cNvSpPr>
          <p:nvPr/>
        </p:nvSpPr>
        <p:spPr bwMode="auto">
          <a:xfrm>
            <a:off x="1960226" y="1854447"/>
            <a:ext cx="6876223"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定义椒盐噪声信号</a:t>
            </a:r>
            <a:r>
              <a:rPr lang="en-US" altLang="zh-CN" sz="3061" i="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x</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有效模型 </a:t>
            </a:r>
          </a:p>
        </p:txBody>
      </p:sp>
      <p:graphicFrame>
        <p:nvGraphicFramePr>
          <p:cNvPr id="7" name="Object 7"/>
          <p:cNvGraphicFramePr>
            <a:graphicFrameLocks noChangeAspect="1"/>
          </p:cNvGraphicFramePr>
          <p:nvPr>
            <p:extLst/>
          </p:nvPr>
        </p:nvGraphicFramePr>
        <p:xfrm>
          <a:off x="2514096" y="2680149"/>
          <a:ext cx="3444138" cy="1709990"/>
        </p:xfrm>
        <a:graphic>
          <a:graphicData uri="http://schemas.openxmlformats.org/presentationml/2006/ole">
            <mc:AlternateContent xmlns:mc="http://schemas.openxmlformats.org/markup-compatibility/2006">
              <mc:Choice xmlns:v="urn:schemas-microsoft-com:vml" Requires="v">
                <p:oleObj spid="_x0000_s4105" name="Equation" r:id="rId4" imgW="1435100" imgH="711200" progId="Equation.DSMT4">
                  <p:embed/>
                </p:oleObj>
              </mc:Choice>
              <mc:Fallback>
                <p:oleObj name="Equation" r:id="rId4" imgW="1435100" imgH="711200" progId="Equation.DSMT4">
                  <p:embed/>
                  <p:pic>
                    <p:nvPicPr>
                      <p:cNvPr id="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096" y="2680149"/>
                        <a:ext cx="3444138" cy="1709990"/>
                      </a:xfrm>
                      <a:prstGeom prst="rect">
                        <a:avLst/>
                      </a:prstGeom>
                      <a:noFill/>
                    </p:spPr>
                  </p:pic>
                </p:oleObj>
              </mc:Fallback>
            </mc:AlternateContent>
          </a:graphicData>
        </a:graphic>
      </p:graphicFrame>
      <p:sp>
        <p:nvSpPr>
          <p:cNvPr id="9" name="矩形 8"/>
          <p:cNvSpPr/>
          <p:nvPr/>
        </p:nvSpPr>
        <p:spPr>
          <a:xfrm>
            <a:off x="2284487" y="4520324"/>
            <a:ext cx="8247014" cy="1357423"/>
          </a:xfrm>
          <a:prstGeom prst="rect">
            <a:avLst/>
          </a:prstGeom>
        </p:spPr>
        <p:txBody>
          <a:bodyPr wrap="square">
            <a:spAutoFit/>
          </a:bodyPr>
          <a:lstStyle/>
          <a:p>
            <a:pPr marL="437369" indent="-437369" algn="just">
              <a:spcBef>
                <a:spcPts val="383"/>
              </a:spcBef>
              <a:spcAft>
                <a:spcPts val="383"/>
              </a:spcAft>
              <a:buSzPct val="75000"/>
              <a:buFont typeface="Arial" panose="020B0604020202020204" pitchFamily="34" charset="0"/>
              <a:buChar char="•"/>
            </a:pPr>
            <a:r>
              <a:rPr lang="zh-CN" altLang="en-US" sz="2296" dirty="0">
                <a:ea typeface="楷体" panose="02010609060101010101" pitchFamily="49" charset="-122"/>
                <a:cs typeface="Times New Roman" panose="02020603050405020304" pitchFamily="18" charset="0"/>
              </a:rPr>
              <a:t>当</a:t>
            </a:r>
            <a:r>
              <a:rPr lang="en-US" altLang="zh-CN" sz="2296" dirty="0">
                <a:ea typeface="楷体" panose="02010609060101010101" pitchFamily="49" charset="-122"/>
                <a:cs typeface="Times New Roman" panose="02020603050405020304" pitchFamily="18" charset="0"/>
              </a:rPr>
              <a:t>P</a:t>
            </a:r>
            <a:r>
              <a:rPr lang="en-US" altLang="zh-CN" sz="2296" baseline="-25000" dirty="0">
                <a:ea typeface="楷体" panose="02010609060101010101" pitchFamily="49" charset="-122"/>
                <a:cs typeface="Times New Roman" panose="02020603050405020304" pitchFamily="18" charset="0"/>
              </a:rPr>
              <a:t>a</a:t>
            </a:r>
            <a:r>
              <a:rPr lang="en-US" altLang="zh-CN" sz="2296" dirty="0">
                <a:ea typeface="楷体" panose="02010609060101010101" pitchFamily="49" charset="-122"/>
                <a:cs typeface="Times New Roman" panose="02020603050405020304" pitchFamily="18" charset="0"/>
              </a:rPr>
              <a:t>=0,P</a:t>
            </a:r>
            <a:r>
              <a:rPr lang="en-US" altLang="zh-CN" sz="2296" baseline="-25000" dirty="0">
                <a:ea typeface="楷体" panose="02010609060101010101" pitchFamily="49" charset="-122"/>
                <a:cs typeface="Times New Roman" panose="02020603050405020304" pitchFamily="18" charset="0"/>
              </a:rPr>
              <a:t>b</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dirty="0">
                <a:ea typeface="楷体" panose="02010609060101010101" pitchFamily="49" charset="-122"/>
                <a:cs typeface="Times New Roman" panose="02020603050405020304" pitchFamily="18" charset="0"/>
              </a:rPr>
              <a:t>0</a:t>
            </a:r>
            <a:r>
              <a:rPr lang="zh-CN" altLang="en-US" sz="2296" dirty="0">
                <a:ea typeface="楷体" panose="02010609060101010101" pitchFamily="49" charset="-122"/>
                <a:cs typeface="Times New Roman" panose="02020603050405020304" pitchFamily="18" charset="0"/>
              </a:rPr>
              <a:t>时，表现为“盐”噪声。</a:t>
            </a:r>
            <a:endParaRPr lang="en-US" altLang="zh-CN" sz="2296" dirty="0">
              <a:ea typeface="楷体" panose="02010609060101010101" pitchFamily="49" charset="-122"/>
              <a:cs typeface="Times New Roman" panose="02020603050405020304" pitchFamily="18" charset="0"/>
            </a:endParaRPr>
          </a:p>
          <a:p>
            <a:pPr marL="437369" indent="-437369" algn="just">
              <a:spcBef>
                <a:spcPts val="383"/>
              </a:spcBef>
              <a:spcAft>
                <a:spcPts val="383"/>
              </a:spcAft>
              <a:buSzPct val="75000"/>
              <a:buFont typeface="Arial" panose="020B0604020202020204" pitchFamily="34" charset="0"/>
              <a:buChar char="•"/>
            </a:pPr>
            <a:r>
              <a:rPr lang="zh-CN" altLang="en-US" sz="2296" dirty="0">
                <a:ea typeface="楷体" panose="02010609060101010101" pitchFamily="49" charset="-122"/>
                <a:cs typeface="Times New Roman" panose="02020603050405020304" pitchFamily="18" charset="0"/>
              </a:rPr>
              <a:t>当</a:t>
            </a:r>
            <a:r>
              <a:rPr lang="en-US" altLang="zh-CN" sz="2296" dirty="0">
                <a:ea typeface="楷体" panose="02010609060101010101" pitchFamily="49" charset="-122"/>
                <a:cs typeface="Times New Roman" panose="02020603050405020304" pitchFamily="18" charset="0"/>
              </a:rPr>
              <a:t>P</a:t>
            </a:r>
            <a:r>
              <a:rPr lang="en-US" altLang="zh-CN" sz="2296" baseline="-25000" dirty="0">
                <a:ea typeface="楷体" panose="02010609060101010101" pitchFamily="49" charset="-122"/>
                <a:cs typeface="Times New Roman" panose="02020603050405020304" pitchFamily="18" charset="0"/>
              </a:rPr>
              <a:t>a</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dirty="0">
                <a:ea typeface="楷体" panose="02010609060101010101" pitchFamily="49" charset="-122"/>
                <a:cs typeface="Times New Roman" panose="02020603050405020304" pitchFamily="18" charset="0"/>
              </a:rPr>
              <a:t>0,P</a:t>
            </a:r>
            <a:r>
              <a:rPr lang="en-US" altLang="zh-CN" sz="2296" baseline="-25000" dirty="0">
                <a:ea typeface="楷体" panose="02010609060101010101" pitchFamily="49" charset="-122"/>
                <a:cs typeface="Times New Roman" panose="02020603050405020304" pitchFamily="18" charset="0"/>
              </a:rPr>
              <a:t>b</a:t>
            </a:r>
            <a:r>
              <a:rPr lang="en-US" altLang="zh-CN" sz="2296" dirty="0">
                <a:ea typeface="楷体" panose="02010609060101010101" pitchFamily="49" charset="-122"/>
                <a:cs typeface="Times New Roman" panose="02020603050405020304" pitchFamily="18" charset="0"/>
              </a:rPr>
              <a:t>=0</a:t>
            </a:r>
            <a:r>
              <a:rPr lang="zh-CN" altLang="en-US" sz="2296" dirty="0">
                <a:ea typeface="楷体" panose="02010609060101010101" pitchFamily="49" charset="-122"/>
                <a:cs typeface="Times New Roman" panose="02020603050405020304" pitchFamily="18" charset="0"/>
              </a:rPr>
              <a:t>时，表现为“胡椒”噪声。</a:t>
            </a:r>
            <a:endParaRPr lang="en-US" altLang="zh-CN" sz="2296" dirty="0">
              <a:ea typeface="楷体" panose="02010609060101010101" pitchFamily="49" charset="-122"/>
              <a:cs typeface="Times New Roman" panose="02020603050405020304" pitchFamily="18" charset="0"/>
            </a:endParaRPr>
          </a:p>
          <a:p>
            <a:pPr marL="437369" indent="-437369" algn="just">
              <a:spcBef>
                <a:spcPts val="383"/>
              </a:spcBef>
              <a:spcAft>
                <a:spcPts val="383"/>
              </a:spcAft>
              <a:buSzPct val="75000"/>
              <a:buFont typeface="Arial" panose="020B0604020202020204" pitchFamily="34" charset="0"/>
              <a:buChar char="•"/>
            </a:pPr>
            <a:r>
              <a:rPr lang="zh-CN" altLang="en-US" sz="2296" dirty="0">
                <a:ea typeface="楷体" panose="02010609060101010101" pitchFamily="49" charset="-122"/>
                <a:cs typeface="Times New Roman" panose="02020603050405020304" pitchFamily="18" charset="0"/>
              </a:rPr>
              <a:t>这都为孤立噪声点</a:t>
            </a:r>
          </a:p>
        </p:txBody>
      </p:sp>
    </p:spTree>
    <p:extLst>
      <p:ext uri="{BB962C8B-B14F-4D97-AF65-F5344CB8AC3E}">
        <p14:creationId xmlns:p14="http://schemas.microsoft.com/office/powerpoint/2010/main" val="112050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80</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graphicFrame>
        <p:nvGraphicFramePr>
          <p:cNvPr id="7" name="对象 6"/>
          <p:cNvGraphicFramePr>
            <a:graphicFrameLocks noChangeAspect="1"/>
          </p:cNvGraphicFramePr>
          <p:nvPr>
            <p:extLst/>
          </p:nvPr>
        </p:nvGraphicFramePr>
        <p:xfrm>
          <a:off x="3875739" y="1899884"/>
          <a:ext cx="3332822" cy="1050872"/>
        </p:xfrm>
        <a:graphic>
          <a:graphicData uri="http://schemas.openxmlformats.org/presentationml/2006/ole">
            <mc:AlternateContent xmlns:mc="http://schemas.openxmlformats.org/markup-compatibility/2006">
              <mc:Choice xmlns:v="urn:schemas-microsoft-com:vml" Requires="v">
                <p:oleObj spid="_x0000_s23560" name="Equation" r:id="rId3" imgW="1422360" imgH="444240" progId="Equation.DSMT4">
                  <p:embed/>
                </p:oleObj>
              </mc:Choice>
              <mc:Fallback>
                <p:oleObj name="Equation" r:id="rId3" imgW="1422360" imgH="444240" progId="Equation.DSMT4">
                  <p:embed/>
                  <p:pic>
                    <p:nvPicPr>
                      <p:cNvPr id="7" name="对象 6"/>
                      <p:cNvPicPr>
                        <a:picLocks noChangeAspect="1" noChangeArrowheads="1"/>
                      </p:cNvPicPr>
                      <p:nvPr/>
                    </p:nvPicPr>
                    <p:blipFill>
                      <a:blip r:embed="rId4"/>
                      <a:srcRect/>
                      <a:stretch>
                        <a:fillRect/>
                      </a:stretch>
                    </p:blipFill>
                    <p:spPr bwMode="auto">
                      <a:xfrm>
                        <a:off x="3875739" y="1899884"/>
                        <a:ext cx="3332822" cy="1050872"/>
                      </a:xfrm>
                      <a:prstGeom prst="rect">
                        <a:avLst/>
                      </a:prstGeom>
                      <a:noFill/>
                    </p:spPr>
                  </p:pic>
                </p:oleObj>
              </mc:Fallback>
            </mc:AlternateContent>
          </a:graphicData>
        </a:graphic>
      </p:graphicFrame>
      <p:sp>
        <p:nvSpPr>
          <p:cNvPr id="8" name="文本框 7"/>
          <p:cNvSpPr txBox="1"/>
          <p:nvPr/>
        </p:nvSpPr>
        <p:spPr>
          <a:xfrm>
            <a:off x="2146722" y="3076713"/>
            <a:ext cx="8215533" cy="1387688"/>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Ø"/>
            </a:pPr>
            <a:r>
              <a:rPr lang="en-US" altLang="zh-CN" sz="2806" i="1" dirty="0">
                <a:ea typeface="楷体" panose="02010609060101010101" pitchFamily="49" charset="-122"/>
                <a:cs typeface="Times New Roman" panose="02020603050405020304" pitchFamily="18" charset="0"/>
              </a:rPr>
              <a:t>t </a:t>
            </a:r>
            <a:r>
              <a:rPr lang="zh-CN" altLang="en-US" sz="2806" dirty="0">
                <a:ea typeface="楷体" panose="02010609060101010101" pitchFamily="49" charset="-122"/>
                <a:cs typeface="Times New Roman" panose="02020603050405020304" pitchFamily="18" charset="0"/>
              </a:rPr>
              <a:t>代表一个尺度参数，对应的是迭代时间。</a:t>
            </a:r>
            <a:endParaRPr lang="en-US" altLang="zh-CN" sz="2806" dirty="0">
              <a:ea typeface="楷体" panose="02010609060101010101" pitchFamily="49" charset="-122"/>
              <a:cs typeface="Times New Roman" panose="02020603050405020304" pitchFamily="18" charset="0"/>
            </a:endParaRPr>
          </a:p>
          <a:p>
            <a:pPr marL="437369" indent="-437369">
              <a:buClr>
                <a:srgbClr val="7030A0"/>
              </a:buClr>
              <a:buSzPct val="75000"/>
              <a:buFont typeface="Wingdings" panose="05000000000000000000" pitchFamily="2" charset="2"/>
              <a:buChar char="Ø"/>
            </a:pPr>
            <a:r>
              <a:rPr lang="zh-CN" altLang="en-US" sz="2806" dirty="0">
                <a:ea typeface="楷体" panose="02010609060101010101" pitchFamily="49" charset="-122"/>
                <a:cs typeface="Times New Roman" panose="02020603050405020304" pitchFamily="18" charset="0"/>
              </a:rPr>
              <a:t>选择不同的迭代时间，即得到不同尺度下的平滑图像。</a:t>
            </a:r>
          </a:p>
        </p:txBody>
      </p:sp>
      <p:sp>
        <p:nvSpPr>
          <p:cNvPr id="9" name="文本框 8"/>
          <p:cNvSpPr txBox="1"/>
          <p:nvPr/>
        </p:nvSpPr>
        <p:spPr>
          <a:xfrm>
            <a:off x="1963381" y="4526000"/>
            <a:ext cx="8247014" cy="1152239"/>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p"/>
            </a:pPr>
            <a:r>
              <a:rPr lang="zh-CN" altLang="zh-CN" sz="2296" dirty="0">
                <a:ea typeface="楷体" panose="02010609060101010101" pitchFamily="49" charset="-122"/>
                <a:cs typeface="Times New Roman" panose="02020603050405020304" pitchFamily="18" charset="0"/>
              </a:rPr>
              <a:t>各向同性扩散由于没有考虑图像空间位置，在整个图像支撑集采用同样的平滑策略，因此在平滑去噪过程中，会带来边界模糊。</a:t>
            </a:r>
            <a:endParaRPr lang="zh-CN" altLang="en-US" sz="2296" dirty="0">
              <a:ea typeface="楷体" panose="02010609060101010101" pitchFamily="49" charset="-122"/>
              <a:cs typeface="Times New Roman" panose="02020603050405020304" pitchFamily="18" charset="0"/>
            </a:endParaRPr>
          </a:p>
        </p:txBody>
      </p:sp>
      <p:sp>
        <p:nvSpPr>
          <p:cNvPr id="10" name="矩形 9"/>
          <p:cNvSpPr/>
          <p:nvPr/>
        </p:nvSpPr>
        <p:spPr>
          <a:xfrm>
            <a:off x="1963381" y="1309406"/>
            <a:ext cx="7668948" cy="445635"/>
          </a:xfrm>
          <a:prstGeom prst="rect">
            <a:avLst/>
          </a:prstGeom>
        </p:spPr>
        <p:txBody>
          <a:bodyPr wrap="square">
            <a:spAutoFit/>
          </a:bodyPr>
          <a:lstStyle/>
          <a:p>
            <a:pPr algn="just"/>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各向同性热扩散模型</a:t>
            </a:r>
          </a:p>
        </p:txBody>
      </p:sp>
    </p:spTree>
    <p:extLst>
      <p:ext uri="{BB962C8B-B14F-4D97-AF65-F5344CB8AC3E}">
        <p14:creationId xmlns:p14="http://schemas.microsoft.com/office/powerpoint/2010/main" val="6768550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81</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矩形 4"/>
          <p:cNvSpPr/>
          <p:nvPr/>
        </p:nvSpPr>
        <p:spPr>
          <a:xfrm>
            <a:off x="1846338" y="1253649"/>
            <a:ext cx="7668948" cy="445635"/>
          </a:xfrm>
          <a:prstGeom prst="rect">
            <a:avLst/>
          </a:prstGeom>
        </p:spPr>
        <p:txBody>
          <a:bodyPr wrap="square">
            <a:spAutoFit/>
          </a:bodyPr>
          <a:lstStyle/>
          <a:p>
            <a:pPr algn="just"/>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3</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各向</a:t>
            </a:r>
            <a:r>
              <a:rPr lang="zh-CN" altLang="en-US" sz="2296" kern="100" dirty="0">
                <a:solidFill>
                  <a:srgbClr val="0000CC"/>
                </a:solidFill>
                <a:latin typeface="+mj-ea"/>
                <a:ea typeface="+mj-ea"/>
                <a:cs typeface="Times New Roman" panose="02020603050405020304" pitchFamily="18" charset="0"/>
              </a:rPr>
              <a:t>异</a:t>
            </a:r>
            <a:r>
              <a:rPr lang="zh-CN" altLang="zh-CN" sz="2296" kern="100" dirty="0">
                <a:solidFill>
                  <a:srgbClr val="0000CC"/>
                </a:solidFill>
                <a:latin typeface="+mj-ea"/>
                <a:ea typeface="+mj-ea"/>
                <a:cs typeface="Times New Roman" panose="02020603050405020304" pitchFamily="18" charset="0"/>
              </a:rPr>
              <a:t>性</a:t>
            </a:r>
            <a:r>
              <a:rPr lang="en-US" altLang="zh-CN" sz="2296" kern="100" dirty="0">
                <a:solidFill>
                  <a:srgbClr val="0000CC"/>
                </a:solidFill>
                <a:latin typeface="+mj-ea"/>
                <a:ea typeface="+mj-ea"/>
                <a:cs typeface="Times New Roman" panose="02020603050405020304" pitchFamily="18" charset="0"/>
              </a:rPr>
              <a:t>P-M</a:t>
            </a:r>
            <a:r>
              <a:rPr lang="zh-CN" altLang="en-US" sz="2296" kern="100" dirty="0">
                <a:solidFill>
                  <a:srgbClr val="0000CC"/>
                </a:solidFill>
                <a:latin typeface="+mj-ea"/>
                <a:ea typeface="+mj-ea"/>
                <a:cs typeface="Times New Roman" panose="02020603050405020304" pitchFamily="18" charset="0"/>
              </a:rPr>
              <a:t>非线性</a:t>
            </a:r>
            <a:r>
              <a:rPr lang="zh-CN" altLang="zh-CN" sz="2296" kern="100" dirty="0">
                <a:solidFill>
                  <a:srgbClr val="0000CC"/>
                </a:solidFill>
                <a:latin typeface="+mj-ea"/>
                <a:ea typeface="+mj-ea"/>
                <a:cs typeface="Times New Roman" panose="02020603050405020304" pitchFamily="18" charset="0"/>
              </a:rPr>
              <a:t>扩散模型</a:t>
            </a:r>
          </a:p>
        </p:txBody>
      </p:sp>
      <p:sp>
        <p:nvSpPr>
          <p:cNvPr id="6" name="文本框 5"/>
          <p:cNvSpPr txBox="1"/>
          <p:nvPr/>
        </p:nvSpPr>
        <p:spPr>
          <a:xfrm>
            <a:off x="2192643" y="1898243"/>
            <a:ext cx="8169611" cy="1152239"/>
          </a:xfrm>
          <a:prstGeom prst="rect">
            <a:avLst/>
          </a:prstGeom>
          <a:noFill/>
        </p:spPr>
        <p:txBody>
          <a:bodyPr wrap="square" rtlCol="0">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是由</a:t>
            </a:r>
            <a:r>
              <a:rPr lang="en-US" altLang="zh-CN" sz="2296" dirty="0" err="1">
                <a:ea typeface="楷体" panose="02010609060101010101" pitchFamily="49" charset="-122"/>
                <a:cs typeface="Times New Roman" panose="02020603050405020304" pitchFamily="18" charset="0"/>
              </a:rPr>
              <a:t>Perona</a:t>
            </a:r>
            <a:r>
              <a:rPr lang="en-US" altLang="zh-CN" sz="2296" dirty="0">
                <a:ea typeface="楷体" panose="02010609060101010101" pitchFamily="49" charset="-122"/>
                <a:cs typeface="Times New Roman" panose="02020603050405020304" pitchFamily="18" charset="0"/>
              </a:rPr>
              <a:t> </a:t>
            </a:r>
            <a:r>
              <a:rPr lang="zh-CN" altLang="zh-CN" sz="2296" dirty="0">
                <a:ea typeface="楷体" panose="02010609060101010101" pitchFamily="49" charset="-122"/>
                <a:cs typeface="Times New Roman" panose="02020603050405020304" pitchFamily="18" charset="0"/>
              </a:rPr>
              <a:t>和</a:t>
            </a:r>
            <a:r>
              <a:rPr lang="en-US" altLang="zh-CN" sz="2296" dirty="0">
                <a:ea typeface="楷体" panose="02010609060101010101" pitchFamily="49" charset="-122"/>
                <a:cs typeface="Times New Roman" panose="02020603050405020304" pitchFamily="18" charset="0"/>
              </a:rPr>
              <a:t> Malik </a:t>
            </a:r>
            <a:r>
              <a:rPr lang="zh-CN" altLang="zh-CN" sz="2296" dirty="0">
                <a:ea typeface="楷体" panose="02010609060101010101" pitchFamily="49" charset="-122"/>
                <a:cs typeface="Times New Roman" panose="02020603050405020304" pitchFamily="18" charset="0"/>
              </a:rPr>
              <a:t>在</a:t>
            </a:r>
            <a:r>
              <a:rPr lang="en-US" altLang="zh-CN" sz="2296" dirty="0">
                <a:ea typeface="楷体" panose="02010609060101010101" pitchFamily="49" charset="-122"/>
                <a:cs typeface="Times New Roman" panose="02020603050405020304" pitchFamily="18" charset="0"/>
              </a:rPr>
              <a:t>1990</a:t>
            </a:r>
            <a:r>
              <a:rPr lang="zh-CN" altLang="zh-CN" sz="2296" dirty="0">
                <a:ea typeface="楷体" panose="02010609060101010101" pitchFamily="49" charset="-122"/>
                <a:cs typeface="Times New Roman" panose="02020603050405020304" pitchFamily="18" charset="0"/>
              </a:rPr>
              <a:t>年提出</a:t>
            </a:r>
            <a:r>
              <a:rPr lang="zh-CN" altLang="en-US" sz="2296" dirty="0">
                <a:ea typeface="楷体" panose="02010609060101010101" pitchFamily="49" charset="-122"/>
                <a:cs typeface="Times New Roman" panose="02020603050405020304" pitchFamily="18" charset="0"/>
              </a:rPr>
              <a:t>；</a:t>
            </a:r>
            <a:endParaRPr lang="en-US" altLang="zh-CN" sz="2296" dirty="0">
              <a:ea typeface="楷体" panose="02010609060101010101" pitchFamily="49" charset="-122"/>
              <a:cs typeface="Times New Roman" panose="02020603050405020304" pitchFamily="18" charset="0"/>
            </a:endParaRPr>
          </a:p>
          <a:p>
            <a:pPr marL="437369" indent="-437369">
              <a:buClr>
                <a:srgbClr val="7030A0"/>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是通过表征图像边缘的梯度值自动调节扩散系数来实现控制不同区域的平滑程度</a:t>
            </a:r>
            <a:r>
              <a:rPr lang="zh-CN" altLang="en-US" sz="2296" dirty="0">
                <a:ea typeface="楷体" panose="02010609060101010101" pitchFamily="49" charset="-122"/>
                <a:cs typeface="Times New Roman" panose="02020603050405020304" pitchFamily="18" charset="0"/>
              </a:rPr>
              <a:t>。</a:t>
            </a:r>
          </a:p>
        </p:txBody>
      </p:sp>
      <p:sp>
        <p:nvSpPr>
          <p:cNvPr id="7" name="矩形 6"/>
          <p:cNvSpPr/>
          <p:nvPr/>
        </p:nvSpPr>
        <p:spPr>
          <a:xfrm>
            <a:off x="2178717" y="3466315"/>
            <a:ext cx="6933851" cy="425758"/>
          </a:xfrm>
          <a:prstGeom prst="rect">
            <a:avLst/>
          </a:prstGeom>
        </p:spPr>
        <p:txBody>
          <a:bodyPr wrap="square">
            <a:spAutoFit/>
          </a:bodyPr>
          <a:lstStyle/>
          <a:p>
            <a:pPr marL="437369" indent="-437369" algn="just">
              <a:lnSpc>
                <a:spcPts val="2551"/>
              </a:lnSpc>
              <a:buClr>
                <a:srgbClr val="7030A0"/>
              </a:buClr>
              <a:buSzPct val="75000"/>
              <a:buFont typeface="Wingdings" panose="05000000000000000000" pitchFamily="2" charset="2"/>
              <a:buChar char="n"/>
            </a:pPr>
            <a:r>
              <a:rPr lang="en-US" altLang="zh-CN" sz="2296" kern="0" dirty="0">
                <a:solidFill>
                  <a:srgbClr val="0000CC"/>
                </a:solidFill>
                <a:ea typeface="楷体" panose="02010609060101010101" pitchFamily="49" charset="-122"/>
                <a:cs typeface="Times New Roman" panose="02020603050405020304" pitchFamily="18" charset="0"/>
              </a:rPr>
              <a:t>P-M</a:t>
            </a:r>
            <a:r>
              <a:rPr lang="zh-CN" altLang="zh-CN" sz="2296" kern="0" dirty="0">
                <a:solidFill>
                  <a:srgbClr val="0000CC"/>
                </a:solidFill>
                <a:ea typeface="楷体" panose="02010609060101010101" pitchFamily="49" charset="-122"/>
                <a:cs typeface="Times New Roman" panose="02020603050405020304" pitchFamily="18" charset="0"/>
              </a:rPr>
              <a:t>的非线性扩散方程为</a:t>
            </a:r>
            <a:endParaRPr lang="zh-CN" altLang="zh-CN" sz="2296" kern="100" dirty="0">
              <a:solidFill>
                <a:srgbClr val="0000CC"/>
              </a:solidFill>
              <a:ea typeface="楷体" panose="02010609060101010101" pitchFamily="49" charset="-122"/>
              <a:cs typeface="Times New Roman" panose="02020603050405020304" pitchFamily="18" charset="0"/>
            </a:endParaRPr>
          </a:p>
        </p:txBody>
      </p:sp>
      <p:graphicFrame>
        <p:nvGraphicFramePr>
          <p:cNvPr id="9" name="对象 8"/>
          <p:cNvGraphicFramePr>
            <a:graphicFrameLocks noChangeAspect="1"/>
          </p:cNvGraphicFramePr>
          <p:nvPr>
            <p:extLst/>
          </p:nvPr>
        </p:nvGraphicFramePr>
        <p:xfrm>
          <a:off x="2737035" y="4016352"/>
          <a:ext cx="6384197" cy="1449757"/>
        </p:xfrm>
        <a:graphic>
          <a:graphicData uri="http://schemas.openxmlformats.org/presentationml/2006/ole">
            <mc:AlternateContent xmlns:mc="http://schemas.openxmlformats.org/markup-compatibility/2006">
              <mc:Choice xmlns:v="urn:schemas-microsoft-com:vml" Requires="v">
                <p:oleObj spid="_x0000_s24584" name="Equation" r:id="rId3" imgW="3073320" imgH="698400" progId="Equation.DSMT4">
                  <p:embed/>
                </p:oleObj>
              </mc:Choice>
              <mc:Fallback>
                <p:oleObj name="Equation" r:id="rId3" imgW="3073320" imgH="698400" progId="Equation.DSMT4">
                  <p:embed/>
                  <p:pic>
                    <p:nvPicPr>
                      <p:cNvPr id="9" name="对象 8"/>
                      <p:cNvPicPr>
                        <a:picLocks noChangeAspect="1" noChangeArrowheads="1"/>
                      </p:cNvPicPr>
                      <p:nvPr/>
                    </p:nvPicPr>
                    <p:blipFill>
                      <a:blip r:embed="rId4"/>
                      <a:srcRect/>
                      <a:stretch>
                        <a:fillRect/>
                      </a:stretch>
                    </p:blipFill>
                    <p:spPr bwMode="auto">
                      <a:xfrm>
                        <a:off x="2737035" y="4016352"/>
                        <a:ext cx="6384197" cy="144975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7" name="矩形 16"/>
              <p:cNvSpPr/>
              <p:nvPr/>
            </p:nvSpPr>
            <p:spPr>
              <a:xfrm>
                <a:off x="1963381" y="5503391"/>
                <a:ext cx="8398873" cy="524118"/>
              </a:xfrm>
              <a:prstGeom prst="rect">
                <a:avLst/>
              </a:prstGeom>
            </p:spPr>
            <p:txBody>
              <a:bodyPr wrap="square">
                <a:spAutoFit/>
              </a:bodyPr>
              <a:lstStyle/>
              <a:p>
                <a:r>
                  <a:rPr lang="zh-CN" altLang="en-US" sz="2806" dirty="0">
                    <a:ea typeface="楷体" panose="02010609060101010101" pitchFamily="49" charset="-122"/>
                    <a:cs typeface="Times New Roman" panose="02020603050405020304" pitchFamily="18" charset="0"/>
                  </a:rPr>
                  <a:t>其中，</a:t>
                </a:r>
                <a:r>
                  <a:rPr lang="en-US" altLang="zh-CN" sz="2806" i="1" dirty="0">
                    <a:ea typeface="楷体" panose="02010609060101010101" pitchFamily="49" charset="-122"/>
                    <a:cs typeface="Times New Roman" panose="02020603050405020304" pitchFamily="18" charset="0"/>
                  </a:rPr>
                  <a:t>div</a:t>
                </a:r>
                <a:r>
                  <a:rPr lang="zh-CN" altLang="en-US" sz="2806" dirty="0">
                    <a:ea typeface="楷体" panose="02010609060101010101" pitchFamily="49" charset="-122"/>
                    <a:cs typeface="Times New Roman" panose="02020603050405020304" pitchFamily="18" charset="0"/>
                  </a:rPr>
                  <a:t>为散度算子，</a:t>
                </a:r>
                <a:r>
                  <a:rPr lang="zh-CN" altLang="en-US" sz="2806" dirty="0">
                    <a:ea typeface="楷体" panose="02010609060101010101" pitchFamily="49" charset="-122"/>
                    <a:cs typeface="Times New Roman" panose="02020603050405020304" pitchFamily="18" charset="0"/>
                    <a:sym typeface="Symbol" panose="05050102010706020507" pitchFamily="18" charset="2"/>
                  </a:rPr>
                  <a:t></a:t>
                </a:r>
                <a:r>
                  <a:rPr lang="zh-CN" altLang="en-US" sz="2806" dirty="0">
                    <a:ea typeface="楷体" panose="02010609060101010101" pitchFamily="49" charset="-122"/>
                    <a:cs typeface="Times New Roman" panose="02020603050405020304" pitchFamily="18" charset="0"/>
                  </a:rPr>
                  <a:t>为梯度算子，</a:t>
                </a:r>
                <a14:m>
                  <m:oMath xmlns:m="http://schemas.openxmlformats.org/officeDocument/2006/math">
                    <m:r>
                      <a:rPr lang="zh-CN" altLang="en-US" sz="2806" i="1">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806" dirty="0">
                    <a:ea typeface="楷体" panose="02010609060101010101" pitchFamily="49" charset="-122"/>
                    <a:cs typeface="Times New Roman" panose="02020603050405020304" pitchFamily="18" charset="0"/>
                  </a:rPr>
                  <a:t> 表示幅度</a:t>
                </a:r>
              </a:p>
            </p:txBody>
          </p:sp>
        </mc:Choice>
        <mc:Fallback xmlns="">
          <p:sp>
            <p:nvSpPr>
              <p:cNvPr id="17" name="矩形 16"/>
              <p:cNvSpPr>
                <a:spLocks noRot="1" noChangeAspect="1" noMove="1" noResize="1" noEditPoints="1" noAdjustHandles="1" noChangeArrowheads="1" noChangeShapeType="1" noTextEdit="1"/>
              </p:cNvSpPr>
              <p:nvPr/>
            </p:nvSpPr>
            <p:spPr>
              <a:xfrm>
                <a:off x="1963381" y="5503391"/>
                <a:ext cx="8398873" cy="524118"/>
              </a:xfrm>
              <a:prstGeom prst="rect">
                <a:avLst/>
              </a:prstGeom>
              <a:blipFill>
                <a:blip r:embed="rId5"/>
                <a:stretch>
                  <a:fillRect l="-1451" t="-17442"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66817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82</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mc:AlternateContent xmlns:mc="http://schemas.openxmlformats.org/markup-compatibility/2006" xmlns:a14="http://schemas.microsoft.com/office/drawing/2010/main">
        <mc:Choice Requires="a14">
          <p:sp>
            <p:nvSpPr>
              <p:cNvPr id="5" name="矩形 4"/>
              <p:cNvSpPr/>
              <p:nvPr/>
            </p:nvSpPr>
            <p:spPr>
              <a:xfrm>
                <a:off x="2054878" y="1500283"/>
                <a:ext cx="8155517" cy="798937"/>
              </a:xfrm>
              <a:prstGeom prst="rect">
                <a:avLst/>
              </a:prstGeom>
            </p:spPr>
            <p:txBody>
              <a:bodyPr wrap="square">
                <a:spAutoFit/>
              </a:bodyPr>
              <a:lstStyle/>
              <a:p>
                <a:r>
                  <a:rPr lang="en-US" altLang="zh-CN" sz="2296" i="1" dirty="0">
                    <a:ea typeface="楷体" panose="02010609060101010101" pitchFamily="49" charset="-122"/>
                    <a:cs typeface="Times New Roman" panose="02020603050405020304" pitchFamily="18" charset="0"/>
                  </a:rPr>
                  <a:t>g</a:t>
                </a:r>
                <a14:m>
                  <m:oMath xmlns:m="http://schemas.openxmlformats.org/officeDocument/2006/math">
                    <m:r>
                      <a:rPr lang="en-US" altLang="zh-CN" sz="2296" i="1">
                        <a:latin typeface="Cambria Math" panose="02040503050406030204" pitchFamily="18" charset="0"/>
                        <a:ea typeface="楷体" panose="02010609060101010101" pitchFamily="49" charset="-122"/>
                        <a:cs typeface="Times New Roman" panose="02020603050405020304" pitchFamily="18" charset="0"/>
                      </a:rPr>
                      <m:t>(</m:t>
                    </m:r>
                    <m:r>
                      <a:rPr lang="zh-CN" altLang="en-US" sz="2296" i="1">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u</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x</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y</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t</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14:m>
                  <m:oMath xmlns:m="http://schemas.openxmlformats.org/officeDocument/2006/math">
                    <m:r>
                      <a:rPr lang="zh-CN" altLang="en-US" sz="2296" i="1">
                        <a:latin typeface="Cambria Math" panose="02040503050406030204" pitchFamily="18" charset="0"/>
                        <a:ea typeface="楷体" panose="02010609060101010101" pitchFamily="49" charset="-122"/>
                        <a:cs typeface="Times New Roman" panose="02020603050405020304" pitchFamily="18" charset="0"/>
                      </a:rPr>
                      <m:t>∥</m:t>
                    </m:r>
                    <m:r>
                      <a:rPr lang="en-US" altLang="zh-CN" sz="2296" i="1">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296" dirty="0">
                    <a:ea typeface="楷体" panose="02010609060101010101" pitchFamily="49" charset="-122"/>
                    <a:cs typeface="Times New Roman" panose="02020603050405020304" pitchFamily="18" charset="0"/>
                  </a:rPr>
                  <a:t>为扩散系数方程，是一个非负的以梯度幅度值为自变量的减函数</a:t>
                </a:r>
              </a:p>
            </p:txBody>
          </p:sp>
        </mc:Choice>
        <mc:Fallback xmlns="">
          <p:sp>
            <p:nvSpPr>
              <p:cNvPr id="5" name="矩形 4"/>
              <p:cNvSpPr>
                <a:spLocks noRot="1" noChangeAspect="1" noMove="1" noResize="1" noEditPoints="1" noAdjustHandles="1" noChangeArrowheads="1" noChangeShapeType="1" noTextEdit="1"/>
              </p:cNvSpPr>
              <p:nvPr/>
            </p:nvSpPr>
            <p:spPr>
              <a:xfrm>
                <a:off x="2054878" y="1500283"/>
                <a:ext cx="8155517" cy="798937"/>
              </a:xfrm>
              <a:prstGeom prst="rect">
                <a:avLst/>
              </a:prstGeom>
              <a:blipFill>
                <a:blip r:embed="rId3"/>
                <a:stretch>
                  <a:fillRect l="-1046" t="-8397" b="-12977"/>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extLst/>
          </p:nvPr>
        </p:nvGraphicFramePr>
        <p:xfrm>
          <a:off x="3478455" y="2716002"/>
          <a:ext cx="4942228" cy="1544305"/>
        </p:xfrm>
        <a:graphic>
          <a:graphicData uri="http://schemas.openxmlformats.org/presentationml/2006/ole">
            <mc:AlternateContent xmlns:mc="http://schemas.openxmlformats.org/markup-compatibility/2006">
              <mc:Choice xmlns:v="urn:schemas-microsoft-com:vml" Requires="v">
                <p:oleObj spid="_x0000_s25614" name="Equation" r:id="rId4" imgW="2489040" imgH="774360" progId="Equation.DSMT4">
                  <p:embed/>
                </p:oleObj>
              </mc:Choice>
              <mc:Fallback>
                <p:oleObj name="Equation" r:id="rId4" imgW="2489040" imgH="774360" progId="Equation.DSMT4">
                  <p:embed/>
                  <p:pic>
                    <p:nvPicPr>
                      <p:cNvPr id="8" name="对象 7"/>
                      <p:cNvPicPr>
                        <a:picLocks noChangeAspect="1" noChangeArrowheads="1"/>
                      </p:cNvPicPr>
                      <p:nvPr/>
                    </p:nvPicPr>
                    <p:blipFill>
                      <a:blip r:embed="rId5"/>
                      <a:srcRect/>
                      <a:stretch>
                        <a:fillRect/>
                      </a:stretch>
                    </p:blipFill>
                    <p:spPr bwMode="auto">
                      <a:xfrm>
                        <a:off x="3478455" y="2716002"/>
                        <a:ext cx="4942228" cy="1544305"/>
                      </a:xfrm>
                      <a:prstGeom prst="rect">
                        <a:avLst/>
                      </a:prstGeom>
                      <a:noFill/>
                    </p:spPr>
                  </p:pic>
                </p:oleObj>
              </mc:Fallback>
            </mc:AlternateContent>
          </a:graphicData>
        </a:graphic>
      </p:graphicFrame>
      <p:sp>
        <p:nvSpPr>
          <p:cNvPr id="9" name="文本框 8"/>
          <p:cNvSpPr txBox="1"/>
          <p:nvPr/>
        </p:nvSpPr>
        <p:spPr>
          <a:xfrm>
            <a:off x="2238565" y="4270562"/>
            <a:ext cx="479618" cy="445635"/>
          </a:xfrm>
          <a:prstGeom prst="rect">
            <a:avLst/>
          </a:prstGeom>
          <a:noFill/>
        </p:spPr>
        <p:txBody>
          <a:bodyPr wrap="none" rtlCol="0">
            <a:spAutoFit/>
          </a:bodyPr>
          <a:lstStyle/>
          <a:p>
            <a:r>
              <a:rPr lang="zh-CN" altLang="en-US" sz="2296" dirty="0">
                <a:latin typeface="楷体" panose="02010609060101010101" pitchFamily="49" charset="-122"/>
                <a:ea typeface="楷体" panose="02010609060101010101" pitchFamily="49" charset="-122"/>
              </a:rPr>
              <a:t>或</a:t>
            </a:r>
          </a:p>
        </p:txBody>
      </p:sp>
      <p:graphicFrame>
        <p:nvGraphicFramePr>
          <p:cNvPr id="11" name="对象 10"/>
          <p:cNvGraphicFramePr>
            <a:graphicFrameLocks noChangeAspect="1"/>
          </p:cNvGraphicFramePr>
          <p:nvPr>
            <p:extLst/>
          </p:nvPr>
        </p:nvGraphicFramePr>
        <p:xfrm>
          <a:off x="3460586" y="4416119"/>
          <a:ext cx="4418115" cy="1123764"/>
        </p:xfrm>
        <a:graphic>
          <a:graphicData uri="http://schemas.openxmlformats.org/presentationml/2006/ole">
            <mc:AlternateContent xmlns:mc="http://schemas.openxmlformats.org/markup-compatibility/2006">
              <mc:Choice xmlns:v="urn:schemas-microsoft-com:vml" Requires="v">
                <p:oleObj spid="_x0000_s25615" name="Equation" r:id="rId6" imgW="1955520" imgH="495000" progId="Equation.DSMT4">
                  <p:embed/>
                </p:oleObj>
              </mc:Choice>
              <mc:Fallback>
                <p:oleObj name="Equation" r:id="rId6" imgW="1955520" imgH="495000" progId="Equation.DSMT4">
                  <p:embed/>
                  <p:pic>
                    <p:nvPicPr>
                      <p:cNvPr id="11" name="对象 10"/>
                      <p:cNvPicPr>
                        <a:picLocks noChangeAspect="1" noChangeArrowheads="1"/>
                      </p:cNvPicPr>
                      <p:nvPr/>
                    </p:nvPicPr>
                    <p:blipFill>
                      <a:blip r:embed="rId7"/>
                      <a:srcRect/>
                      <a:stretch>
                        <a:fillRect/>
                      </a:stretch>
                    </p:blipFill>
                    <p:spPr bwMode="auto">
                      <a:xfrm>
                        <a:off x="3460586" y="4416119"/>
                        <a:ext cx="4418115" cy="1123764"/>
                      </a:xfrm>
                      <a:prstGeom prst="rect">
                        <a:avLst/>
                      </a:prstGeom>
                      <a:noFill/>
                    </p:spPr>
                  </p:pic>
                </p:oleObj>
              </mc:Fallback>
            </mc:AlternateContent>
          </a:graphicData>
        </a:graphic>
      </p:graphicFrame>
      <p:sp>
        <p:nvSpPr>
          <p:cNvPr id="15" name="矩形 14"/>
          <p:cNvSpPr/>
          <p:nvPr/>
        </p:nvSpPr>
        <p:spPr>
          <a:xfrm>
            <a:off x="2456944" y="5695696"/>
            <a:ext cx="3057247" cy="445635"/>
          </a:xfrm>
          <a:prstGeom prst="rect">
            <a:avLst/>
          </a:prstGeom>
        </p:spPr>
        <p:txBody>
          <a:bodyPr wrap="none">
            <a:spAutoFit/>
          </a:bodyPr>
          <a:lstStyle/>
          <a:p>
            <a:r>
              <a:rPr lang="zh-CN" altLang="en-US" sz="2296" dirty="0"/>
              <a:t>其中，</a:t>
            </a:r>
            <a:r>
              <a:rPr lang="en-US" altLang="zh-CN" sz="2296" i="1" dirty="0"/>
              <a:t>k </a:t>
            </a:r>
            <a:r>
              <a:rPr lang="zh-CN" altLang="en-US" sz="2296" dirty="0"/>
              <a:t>为梯度阈值。</a:t>
            </a:r>
          </a:p>
        </p:txBody>
      </p:sp>
    </p:spTree>
    <p:extLst>
      <p:ext uri="{BB962C8B-B14F-4D97-AF65-F5344CB8AC3E}">
        <p14:creationId xmlns:p14="http://schemas.microsoft.com/office/powerpoint/2010/main" val="13179696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83</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sp>
        <p:nvSpPr>
          <p:cNvPr id="5" name="矩形 4"/>
          <p:cNvSpPr/>
          <p:nvPr/>
        </p:nvSpPr>
        <p:spPr>
          <a:xfrm>
            <a:off x="2121228" y="1319755"/>
            <a:ext cx="3255378"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en-US" altLang="zh-CN" sz="2296" dirty="0">
                <a:solidFill>
                  <a:srgbClr val="0000CC"/>
                </a:solidFill>
                <a:ea typeface="+mj-ea"/>
                <a:cs typeface="Times New Roman" panose="02020603050405020304" pitchFamily="18" charset="0"/>
              </a:rPr>
              <a:t>P-M</a:t>
            </a:r>
            <a:r>
              <a:rPr lang="zh-CN" altLang="zh-CN" sz="2296" dirty="0">
                <a:solidFill>
                  <a:srgbClr val="0000CC"/>
                </a:solidFill>
                <a:ea typeface="+mj-ea"/>
                <a:cs typeface="Times New Roman" panose="02020603050405020304" pitchFamily="18" charset="0"/>
              </a:rPr>
              <a:t>模型离散表达式</a:t>
            </a:r>
            <a:endParaRPr lang="zh-CN" altLang="en-US" sz="2296" dirty="0">
              <a:solidFill>
                <a:srgbClr val="0000CC"/>
              </a:solidFill>
              <a:ea typeface="+mj-ea"/>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1919017" y="2071051"/>
          <a:ext cx="8269286" cy="793722"/>
        </p:xfrm>
        <a:graphic>
          <a:graphicData uri="http://schemas.openxmlformats.org/presentationml/2006/ole">
            <mc:AlternateContent xmlns:mc="http://schemas.openxmlformats.org/markup-compatibility/2006">
              <mc:Choice xmlns:v="urn:schemas-microsoft-com:vml" Requires="v">
                <p:oleObj spid="_x0000_s26638" name="Equation" r:id="rId3" imgW="4419360" imgH="330120" progId="Equation.DSMT4">
                  <p:embed/>
                </p:oleObj>
              </mc:Choice>
              <mc:Fallback>
                <p:oleObj name="Equation" r:id="rId3" imgW="4419360" imgH="330120" progId="Equation.DSMT4">
                  <p:embed/>
                  <p:pic>
                    <p:nvPicPr>
                      <p:cNvPr id="7" name="对象 6"/>
                      <p:cNvPicPr>
                        <a:picLocks noChangeAspect="1" noChangeArrowheads="1"/>
                      </p:cNvPicPr>
                      <p:nvPr/>
                    </p:nvPicPr>
                    <p:blipFill>
                      <a:blip r:embed="rId4"/>
                      <a:srcRect/>
                      <a:stretch>
                        <a:fillRect/>
                      </a:stretch>
                    </p:blipFill>
                    <p:spPr bwMode="auto">
                      <a:xfrm>
                        <a:off x="1919017" y="2071051"/>
                        <a:ext cx="8269286" cy="793722"/>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nvPr>
        </p:nvGraphicFramePr>
        <p:xfrm>
          <a:off x="1742679" y="3142492"/>
          <a:ext cx="8560857" cy="1656287"/>
        </p:xfrm>
        <a:graphic>
          <a:graphicData uri="http://schemas.openxmlformats.org/presentationml/2006/ole">
            <mc:AlternateContent xmlns:mc="http://schemas.openxmlformats.org/markup-compatibility/2006">
              <mc:Choice xmlns:v="urn:schemas-microsoft-com:vml" Requires="v">
                <p:oleObj spid="_x0000_s26639" name="Equation" r:id="rId5" imgW="5537160" imgH="888840" progId="Equation.DSMT4">
                  <p:embed/>
                </p:oleObj>
              </mc:Choice>
              <mc:Fallback>
                <p:oleObj name="Equation" r:id="rId5" imgW="5537160" imgH="888840" progId="Equation.DSMT4">
                  <p:embed/>
                  <p:pic>
                    <p:nvPicPr>
                      <p:cNvPr id="9" name="对象 8"/>
                      <p:cNvPicPr>
                        <a:picLocks noChangeAspect="1" noChangeArrowheads="1"/>
                      </p:cNvPicPr>
                      <p:nvPr/>
                    </p:nvPicPr>
                    <p:blipFill>
                      <a:blip r:embed="rId6"/>
                      <a:srcRect/>
                      <a:stretch>
                        <a:fillRect/>
                      </a:stretch>
                    </p:blipFill>
                    <p:spPr bwMode="auto">
                      <a:xfrm>
                        <a:off x="1742679" y="3142492"/>
                        <a:ext cx="8560857" cy="1656287"/>
                      </a:xfrm>
                      <a:prstGeom prst="rect">
                        <a:avLst/>
                      </a:prstGeom>
                      <a:noFill/>
                    </p:spPr>
                  </p:pic>
                </p:oleObj>
              </mc:Fallback>
            </mc:AlternateContent>
          </a:graphicData>
        </a:graphic>
      </p:graphicFrame>
      <p:sp>
        <p:nvSpPr>
          <p:cNvPr id="17" name="矩形 16"/>
          <p:cNvSpPr/>
          <p:nvPr/>
        </p:nvSpPr>
        <p:spPr>
          <a:xfrm>
            <a:off x="2238566" y="5076497"/>
            <a:ext cx="8064971" cy="798937"/>
          </a:xfrm>
          <a:prstGeom prst="rect">
            <a:avLst/>
          </a:prstGeom>
        </p:spPr>
        <p:txBody>
          <a:bodyPr wrap="square">
            <a:spAutoFit/>
          </a:bodyPr>
          <a:lstStyle/>
          <a:p>
            <a:pPr marL="437369" indent="-437369">
              <a:buClr>
                <a:srgbClr val="7030A0"/>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sym typeface="Symbol" panose="05050102010706020507" pitchFamily="18" charset="2"/>
              </a:rPr>
              <a:t></a:t>
            </a:r>
            <a:r>
              <a:rPr lang="zh-CN" altLang="en-US" sz="2296" dirty="0">
                <a:ea typeface="楷体" panose="02010609060101010101" pitchFamily="49" charset="-122"/>
                <a:cs typeface="Times New Roman" panose="02020603050405020304" pitchFamily="18" charset="0"/>
              </a:rPr>
              <a:t>为控制扩散总体强度的常数，</a:t>
            </a:r>
            <a:r>
              <a:rPr lang="zh-CN" altLang="en-US" sz="2296" dirty="0">
                <a:ea typeface="楷体" panose="02010609060101010101" pitchFamily="49" charset="-122"/>
                <a:cs typeface="Times New Roman" panose="02020603050405020304" pitchFamily="18" charset="0"/>
                <a:sym typeface="Symbol" panose="05050102010706020507" pitchFamily="18" charset="2"/>
              </a:rPr>
              <a:t>  </a:t>
            </a:r>
            <a:r>
              <a:rPr lang="en-US" altLang="zh-CN" sz="2296" dirty="0">
                <a:ea typeface="楷体" panose="02010609060101010101" pitchFamily="49" charset="-122"/>
                <a:cs typeface="Times New Roman" panose="02020603050405020304" pitchFamily="18" charset="0"/>
                <a:sym typeface="Symbol" panose="05050102010706020507" pitchFamily="18" charset="2"/>
              </a:rPr>
              <a:t>&gt;0</a:t>
            </a:r>
            <a:r>
              <a:rPr lang="zh-CN" altLang="en-US" sz="2296" dirty="0">
                <a:ea typeface="楷体" panose="02010609060101010101" pitchFamily="49" charset="-122"/>
                <a:cs typeface="Times New Roman" panose="02020603050405020304" pitchFamily="18" charset="0"/>
              </a:rPr>
              <a:t>。</a:t>
            </a:r>
            <a:endParaRPr lang="en-US" altLang="zh-CN" sz="2296" dirty="0">
              <a:ea typeface="楷体" panose="02010609060101010101" pitchFamily="49" charset="-122"/>
              <a:cs typeface="Times New Roman" panose="02020603050405020304" pitchFamily="18" charset="0"/>
            </a:endParaRPr>
          </a:p>
          <a:p>
            <a:pPr marL="437369" indent="-437369">
              <a:buClr>
                <a:srgbClr val="7030A0"/>
              </a:buClr>
              <a:buSzPct val="75000"/>
              <a:buFont typeface="Wingdings" panose="05000000000000000000" pitchFamily="2" charset="2"/>
              <a:buChar char="p"/>
            </a:pPr>
            <a:r>
              <a:rPr lang="en-US" altLang="zh-CN" sz="2296" dirty="0">
                <a:ea typeface="楷体" panose="02010609060101010101" pitchFamily="49" charset="-122"/>
                <a:cs typeface="Times New Roman" panose="02020603050405020304" pitchFamily="18" charset="0"/>
              </a:rPr>
              <a:t>S, E, N, W </a:t>
            </a:r>
            <a:r>
              <a:rPr lang="zh-CN" altLang="en-US" sz="2296" dirty="0">
                <a:ea typeface="楷体" panose="02010609060101010101" pitchFamily="49" charset="-122"/>
                <a:cs typeface="Times New Roman" panose="02020603050405020304" pitchFamily="18" charset="0"/>
              </a:rPr>
              <a:t>表示点</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ea typeface="楷体" panose="02010609060101010101" pitchFamily="49" charset="-122"/>
                <a:cs typeface="Times New Roman" panose="02020603050405020304" pitchFamily="18" charset="0"/>
                <a:sym typeface="Symbol" panose="05050102010706020507" pitchFamily="18" charset="2"/>
              </a:rPr>
              <a:t>i</a:t>
            </a:r>
            <a:r>
              <a:rPr lang="en-US" altLang="zh-CN" sz="2296" dirty="0">
                <a:ea typeface="楷体" panose="02010609060101010101" pitchFamily="49" charset="-122"/>
                <a:cs typeface="Times New Roman" panose="02020603050405020304" pitchFamily="18" charset="0"/>
                <a:sym typeface="Symbol" panose="05050102010706020507" pitchFamily="18" charset="2"/>
              </a:rPr>
              <a:t>, </a:t>
            </a:r>
            <a:r>
              <a:rPr lang="en-US" altLang="zh-CN" sz="2296" i="1" dirty="0">
                <a:ea typeface="楷体" panose="02010609060101010101" pitchFamily="49" charset="-122"/>
                <a:cs typeface="Times New Roman" panose="02020603050405020304" pitchFamily="18" charset="0"/>
                <a:sym typeface="Symbol" panose="05050102010706020507" pitchFamily="18" charset="2"/>
              </a:rPr>
              <a:t>j</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zh-CN" altLang="en-US" sz="2296" dirty="0">
                <a:ea typeface="楷体" panose="02010609060101010101" pitchFamily="49" charset="-122"/>
                <a:cs typeface="Times New Roman" panose="02020603050405020304" pitchFamily="18" charset="0"/>
              </a:rPr>
              <a:t> 的</a:t>
            </a:r>
            <a:r>
              <a:rPr lang="en-US" altLang="zh-CN" sz="2296" dirty="0">
                <a:ea typeface="楷体" panose="02010609060101010101" pitchFamily="49" charset="-122"/>
                <a:cs typeface="Times New Roman" panose="02020603050405020304" pitchFamily="18" charset="0"/>
              </a:rPr>
              <a:t>4-</a:t>
            </a:r>
            <a:r>
              <a:rPr lang="zh-CN" altLang="en-US" sz="2296" dirty="0">
                <a:ea typeface="楷体" panose="02010609060101010101" pitchFamily="49" charset="-122"/>
                <a:cs typeface="Times New Roman" panose="02020603050405020304" pitchFamily="18" charset="0"/>
              </a:rPr>
              <a:t>邻域</a:t>
            </a:r>
          </a:p>
        </p:txBody>
      </p:sp>
    </p:spTree>
    <p:extLst>
      <p:ext uri="{BB962C8B-B14F-4D97-AF65-F5344CB8AC3E}">
        <p14:creationId xmlns:p14="http://schemas.microsoft.com/office/powerpoint/2010/main" val="571918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84</a:t>
            </a:fld>
            <a:endParaRPr lang="en-US" altLang="zh-CN"/>
          </a:p>
        </p:txBody>
      </p:sp>
      <p:sp>
        <p:nvSpPr>
          <p:cNvPr id="3" name="Rectangle 2"/>
          <p:cNvSpPr txBox="1">
            <a:spLocks noChangeArrowheads="1"/>
          </p:cNvSpPr>
          <p:nvPr/>
        </p:nvSpPr>
        <p:spPr bwMode="auto">
          <a:xfrm>
            <a:off x="1963381" y="305746"/>
            <a:ext cx="592357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基于偏微分方程的平滑滤波</a:t>
            </a:r>
          </a:p>
        </p:txBody>
      </p:sp>
      <p:sp>
        <p:nvSpPr>
          <p:cNvPr id="4" name="Rectangle 2"/>
          <p:cNvSpPr txBox="1">
            <a:spLocks noChangeArrowheads="1"/>
          </p:cNvSpPr>
          <p:nvPr/>
        </p:nvSpPr>
        <p:spPr bwMode="auto">
          <a:xfrm>
            <a:off x="7198124" y="933434"/>
            <a:ext cx="3164130"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其他图像平滑方法</a:t>
            </a:r>
          </a:p>
        </p:txBody>
      </p:sp>
      <p:pic>
        <p:nvPicPr>
          <p:cNvPr id="5" name="图片 4"/>
          <p:cNvPicPr>
            <a:picLocks noChangeAspect="1"/>
          </p:cNvPicPr>
          <p:nvPr/>
        </p:nvPicPr>
        <p:blipFill>
          <a:blip r:embed="rId2" cstate="print"/>
          <a:srcRect/>
          <a:stretch>
            <a:fillRect/>
          </a:stretch>
        </p:blipFill>
        <p:spPr bwMode="auto">
          <a:xfrm>
            <a:off x="2468173" y="2280955"/>
            <a:ext cx="2525421" cy="2076963"/>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371531" y="1370770"/>
            <a:ext cx="2525421" cy="2078943"/>
          </a:xfrm>
          <a:prstGeom prst="rect">
            <a:avLst/>
          </a:prstGeom>
          <a:noFill/>
          <a:ln w="9525">
            <a:noFill/>
            <a:miter lim="800000"/>
            <a:headEnd/>
            <a:tailEnd/>
          </a:ln>
        </p:spPr>
      </p:pic>
      <p:pic>
        <p:nvPicPr>
          <p:cNvPr id="7" name="图片 6"/>
          <p:cNvPicPr>
            <a:picLocks noChangeAspect="1"/>
          </p:cNvPicPr>
          <p:nvPr/>
        </p:nvPicPr>
        <p:blipFill>
          <a:blip r:embed="rId4" cstate="print"/>
          <a:srcRect/>
          <a:stretch>
            <a:fillRect/>
          </a:stretch>
        </p:blipFill>
        <p:spPr bwMode="auto">
          <a:xfrm>
            <a:off x="6405252" y="3820724"/>
            <a:ext cx="2525421" cy="2078943"/>
          </a:xfrm>
          <a:prstGeom prst="rect">
            <a:avLst/>
          </a:prstGeom>
          <a:noFill/>
          <a:ln w="9525">
            <a:noFill/>
            <a:miter lim="800000"/>
            <a:headEnd/>
            <a:tailEnd/>
          </a:ln>
        </p:spPr>
      </p:pic>
      <p:sp>
        <p:nvSpPr>
          <p:cNvPr id="8" name="矩形 7"/>
          <p:cNvSpPr/>
          <p:nvPr/>
        </p:nvSpPr>
        <p:spPr>
          <a:xfrm>
            <a:off x="1959909" y="4357917"/>
            <a:ext cx="3236784"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）高斯噪声图像</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6273355" y="3357117"/>
            <a:ext cx="2375971"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）迭代</a:t>
            </a:r>
            <a:r>
              <a:rPr lang="en-US" altLang="zh-CN" sz="2806" kern="100" dirty="0">
                <a:ea typeface="楷体" panose="02010609060101010101" pitchFamily="49" charset="-122"/>
                <a:cs typeface="Times New Roman" panose="02020603050405020304" pitchFamily="18" charset="0"/>
              </a:rPr>
              <a:t>5</a:t>
            </a:r>
            <a:r>
              <a:rPr lang="zh-CN" altLang="zh-CN" sz="2806" kern="100" dirty="0">
                <a:ea typeface="楷体" panose="02010609060101010101" pitchFamily="49" charset="-122"/>
                <a:cs typeface="Times New Roman" panose="02020603050405020304" pitchFamily="18" charset="0"/>
              </a:rPr>
              <a:t>次</a:t>
            </a:r>
            <a:endParaRPr lang="zh-CN" altLang="en-US" sz="2806" dirty="0">
              <a:ea typeface="楷体" panose="02010609060101010101" pitchFamily="49" charset="-122"/>
              <a:cs typeface="Times New Roman" panose="02020603050405020304" pitchFamily="18" charset="0"/>
            </a:endParaRPr>
          </a:p>
        </p:txBody>
      </p:sp>
      <p:sp>
        <p:nvSpPr>
          <p:cNvPr id="10" name="矩形 9"/>
          <p:cNvSpPr/>
          <p:nvPr/>
        </p:nvSpPr>
        <p:spPr>
          <a:xfrm>
            <a:off x="6246793" y="5883287"/>
            <a:ext cx="2521844"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）迭代</a:t>
            </a:r>
            <a:r>
              <a:rPr lang="en-US" altLang="zh-CN" sz="2806" kern="100" dirty="0">
                <a:ea typeface="楷体" panose="02010609060101010101" pitchFamily="49" charset="-122"/>
                <a:cs typeface="Times New Roman" panose="02020603050405020304" pitchFamily="18" charset="0"/>
              </a:rPr>
              <a:t>15</a:t>
            </a:r>
            <a:r>
              <a:rPr lang="zh-CN" altLang="zh-CN" sz="2806" kern="100" dirty="0">
                <a:ea typeface="楷体" panose="02010609060101010101" pitchFamily="49" charset="-122"/>
                <a:cs typeface="Times New Roman" panose="02020603050405020304" pitchFamily="18" charset="0"/>
              </a:rPr>
              <a:t>次</a:t>
            </a:r>
            <a:endParaRPr lang="zh-CN" altLang="en-US" sz="2806" dirty="0">
              <a:ea typeface="楷体" panose="02010609060101010101" pitchFamily="49" charset="-122"/>
              <a:cs typeface="Times New Roman" panose="02020603050405020304" pitchFamily="18" charset="0"/>
            </a:endParaRPr>
          </a:p>
        </p:txBody>
      </p:sp>
      <p:sp>
        <p:nvSpPr>
          <p:cNvPr id="11" name="文本框 10"/>
          <p:cNvSpPr txBox="1"/>
          <p:nvPr/>
        </p:nvSpPr>
        <p:spPr>
          <a:xfrm>
            <a:off x="2298761" y="4922288"/>
            <a:ext cx="3539107" cy="1387688"/>
          </a:xfrm>
          <a:prstGeom prst="rect">
            <a:avLst/>
          </a:prstGeom>
          <a:noFill/>
          <a:ln>
            <a:solidFill>
              <a:schemeClr val="tx1"/>
            </a:solidFill>
          </a:ln>
        </p:spPr>
        <p:txBody>
          <a:bodyPr wrap="square" rtlCol="0">
            <a:spAutoFit/>
          </a:bodyPr>
          <a:lstStyle/>
          <a:p>
            <a:r>
              <a:rPr lang="zh-CN" altLang="zh-CN" sz="2806" dirty="0">
                <a:solidFill>
                  <a:srgbClr val="0000CC"/>
                </a:solidFill>
                <a:ea typeface="楷体" panose="02010609060101010101" pitchFamily="49" charset="-122"/>
                <a:cs typeface="Times New Roman" panose="02020603050405020304" pitchFamily="18" charset="0"/>
              </a:rPr>
              <a:t>即使迭代时间增加，算法在去噪同时且能较好地保护图像边缘</a:t>
            </a:r>
            <a:endParaRPr lang="zh-CN" altLang="en-US" sz="2806" dirty="0">
              <a:solidFill>
                <a:srgbClr val="0000CC"/>
              </a:solidFill>
              <a:ea typeface="楷体" panose="02010609060101010101" pitchFamily="49" charset="-122"/>
              <a:cs typeface="Times New Roman" panose="02020603050405020304" pitchFamily="18" charset="0"/>
            </a:endParaRPr>
          </a:p>
        </p:txBody>
      </p:sp>
      <p:sp>
        <p:nvSpPr>
          <p:cNvPr id="12" name="矩形 11"/>
          <p:cNvSpPr/>
          <p:nvPr/>
        </p:nvSpPr>
        <p:spPr>
          <a:xfrm>
            <a:off x="1977065" y="1115371"/>
            <a:ext cx="1216359" cy="445635"/>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效果</a:t>
            </a:r>
            <a:endParaRPr lang="zh-CN" altLang="en-US" sz="2296" dirty="0"/>
          </a:p>
        </p:txBody>
      </p:sp>
    </p:spTree>
    <p:extLst>
      <p:ext uri="{BB962C8B-B14F-4D97-AF65-F5344CB8AC3E}">
        <p14:creationId xmlns:p14="http://schemas.microsoft.com/office/powerpoint/2010/main" val="33846768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1923503" y="1334372"/>
            <a:ext cx="8305733" cy="869597"/>
          </a:xfrm>
        </p:spPr>
        <p:txBody>
          <a:bodyPr>
            <a:spAutoFit/>
          </a:bodyPr>
          <a:lstStyle/>
          <a:p>
            <a:pPr>
              <a:spcBef>
                <a:spcPts val="0"/>
              </a:spcBef>
              <a:buClr>
                <a:srgbClr val="7000C8"/>
              </a:buClr>
              <a:buFont typeface="Wingdings" panose="05000000000000000000" pitchFamily="2" charset="2"/>
              <a:buChar char="n"/>
              <a:defRPr/>
            </a:pPr>
            <a:r>
              <a:rPr lang="en-US" altLang="zh-CN" sz="2806" dirty="0">
                <a:latin typeface="楷体" panose="02010609060101010101" pitchFamily="49" charset="-122"/>
                <a:ea typeface="楷体" panose="02010609060101010101" pitchFamily="49" charset="-122"/>
                <a:cs typeface="Times New Roman" panose="02020603050405020304" pitchFamily="18" charset="0"/>
              </a:rPr>
              <a:t>6.1</a:t>
            </a:r>
            <a:r>
              <a:rPr lang="zh-CN" altLang="zh-CN" sz="2806" dirty="0">
                <a:latin typeface="楷体" panose="02010609060101010101" pitchFamily="49" charset="-122"/>
                <a:ea typeface="楷体" panose="02010609060101010101" pitchFamily="49" charset="-122"/>
                <a:cs typeface="Times New Roman" panose="02020603050405020304" pitchFamily="18" charset="0"/>
              </a:rPr>
              <a:t>图像平滑的主要用途是什么？该操作对图像质量会带来什么负面影响？</a:t>
            </a:r>
            <a:endParaRPr kumimoji="1" lang="zh-CN" altLang="en-US" sz="2806"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843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423" b="1">
                <a:solidFill>
                  <a:schemeClr val="tx1"/>
                </a:solidFill>
                <a:latin typeface="黑体" panose="02010609060101010101" pitchFamily="49" charset="-122"/>
                <a:ea typeface="宋体" panose="02010600030101010101" pitchFamily="2" charset="-122"/>
              </a:defRPr>
            </a:lvl1pPr>
            <a:lvl2pPr marL="947633" indent="-364474">
              <a:spcBef>
                <a:spcPct val="20000"/>
              </a:spcBef>
              <a:buClr>
                <a:schemeClr val="tx2"/>
              </a:buClr>
              <a:buSzPct val="75000"/>
              <a:buFont typeface="Wingdings" panose="05000000000000000000" pitchFamily="2" charset="2"/>
              <a:buChar char="n"/>
              <a:defRPr sz="2423" b="1">
                <a:solidFill>
                  <a:schemeClr val="tx1"/>
                </a:solidFill>
                <a:latin typeface="宋体" panose="02010600030101010101" pitchFamily="2" charset="-122"/>
                <a:ea typeface="宋体" panose="02010600030101010101" pitchFamily="2" charset="-122"/>
              </a:defRPr>
            </a:lvl2pPr>
            <a:lvl3pPr marL="1457897" indent="-291579">
              <a:spcBef>
                <a:spcPct val="20000"/>
              </a:spcBef>
              <a:buClr>
                <a:schemeClr val="accent1"/>
              </a:buClr>
              <a:buSzPct val="65000"/>
              <a:buFont typeface="Wingdings" panose="05000000000000000000" pitchFamily="2" charset="2"/>
              <a:buChar char="p"/>
              <a:defRPr sz="2423" b="1">
                <a:solidFill>
                  <a:schemeClr val="tx1"/>
                </a:solidFill>
                <a:latin typeface="宋体" panose="02010600030101010101" pitchFamily="2" charset="-122"/>
                <a:ea typeface="宋体" panose="02010600030101010101" pitchFamily="2" charset="-122"/>
              </a:defRPr>
            </a:lvl3pPr>
            <a:lvl4pPr marL="2041055" indent="-291579">
              <a:spcBef>
                <a:spcPct val="20000"/>
              </a:spcBef>
              <a:buClr>
                <a:schemeClr val="bg2"/>
              </a:buClr>
              <a:buFont typeface="Wingdings" panose="05000000000000000000" pitchFamily="2" charset="2"/>
              <a:buChar char="§"/>
              <a:defRPr sz="2041" b="1">
                <a:solidFill>
                  <a:schemeClr val="tx1"/>
                </a:solidFill>
                <a:latin typeface="宋体" panose="02010600030101010101" pitchFamily="2" charset="-122"/>
                <a:ea typeface="宋体" panose="02010600030101010101" pitchFamily="2" charset="-122"/>
              </a:defRPr>
            </a:lvl4pPr>
            <a:lvl5pPr marL="2624214" indent="-291579">
              <a:spcBef>
                <a:spcPct val="20000"/>
              </a:spcBef>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5pPr>
            <a:lvl6pPr marL="3207372"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6pPr>
            <a:lvl7pPr marL="3790531"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7pPr>
            <a:lvl8pPr marL="4373690"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8pPr>
            <a:lvl9pPr marL="4956848"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fld id="{EC061DAE-C814-43FB-BED2-B197AA089281}" type="slidenum">
              <a:rPr lang="en-US" altLang="zh-CN" sz="1403" b="0">
                <a:latin typeface="Times New Roman" panose="02020603050405020304" pitchFamily="18" charset="0"/>
              </a:rPr>
              <a:pPr>
                <a:spcBef>
                  <a:spcPct val="0"/>
                </a:spcBef>
                <a:buClrTx/>
                <a:buSzTx/>
                <a:buFontTx/>
                <a:buNone/>
              </a:pPr>
              <a:t>85</a:t>
            </a:fld>
            <a:endParaRPr lang="en-US" altLang="zh-CN" sz="1403" b="0">
              <a:latin typeface="Times New Roman" panose="02020603050405020304" pitchFamily="18" charset="0"/>
            </a:endParaRPr>
          </a:p>
        </p:txBody>
      </p:sp>
      <p:sp>
        <p:nvSpPr>
          <p:cNvPr id="2" name="矩形 1"/>
          <p:cNvSpPr/>
          <p:nvPr/>
        </p:nvSpPr>
        <p:spPr>
          <a:xfrm>
            <a:off x="1917139" y="3418899"/>
            <a:ext cx="8298617" cy="2251257"/>
          </a:xfrm>
          <a:prstGeom prst="rect">
            <a:avLst/>
          </a:prstGeom>
        </p:spPr>
        <p:txBody>
          <a:bodyPr wrap="square">
            <a:spAutoFit/>
          </a:bodyPr>
          <a:lstStyle/>
          <a:p>
            <a:pPr marL="437369" indent="-437369">
              <a:buClr>
                <a:srgbClr val="7030A0"/>
              </a:buClr>
              <a:buSzPct val="75000"/>
              <a:buFont typeface="Wingdings" panose="05000000000000000000" pitchFamily="2" charset="2"/>
              <a:buChar char="n"/>
            </a:pPr>
            <a:r>
              <a:rPr lang="en-US" altLang="zh-CN" sz="2806" dirty="0">
                <a:latin typeface="楷体" panose="02010609060101010101" pitchFamily="49" charset="-122"/>
                <a:ea typeface="楷体" panose="02010609060101010101" pitchFamily="49" charset="-122"/>
                <a:cs typeface="Times New Roman" panose="02020603050405020304" pitchFamily="18" charset="0"/>
              </a:rPr>
              <a:t>6.2</a:t>
            </a:r>
            <a:r>
              <a:rPr lang="zh-CN" altLang="en-US" sz="2806" dirty="0">
                <a:latin typeface="楷体" panose="02010609060101010101" pitchFamily="49" charset="-122"/>
                <a:ea typeface="楷体" panose="02010609060101010101" pitchFamily="49" charset="-122"/>
                <a:cs typeface="Times New Roman" panose="02020603050405020304" pitchFamily="18" charset="0"/>
              </a:rPr>
              <a:t>已知</a:t>
            </a:r>
            <a:r>
              <a:rPr lang="en-US" altLang="zh-CN" sz="2806" dirty="0">
                <a:latin typeface="楷体" panose="02010609060101010101" pitchFamily="49" charset="-122"/>
                <a:ea typeface="楷体" panose="02010609060101010101" pitchFamily="49" charset="-122"/>
                <a:cs typeface="Times New Roman" panose="02020603050405020304" pitchFamily="18" charset="0"/>
              </a:rPr>
              <a:t>8</a:t>
            </a:r>
            <a:r>
              <a:rPr lang="zh-CN" altLang="en-US" sz="2806" dirty="0">
                <a:latin typeface="楷体" panose="02010609060101010101" pitchFamily="49" charset="-122"/>
                <a:ea typeface="楷体" panose="02010609060101010101" pitchFamily="49" charset="-122"/>
                <a:cs typeface="Times New Roman" panose="02020603050405020304" pitchFamily="18" charset="0"/>
              </a:rPr>
              <a:t>级图像</a:t>
            </a:r>
            <a:r>
              <a:rPr lang="en-US" altLang="zh-CN" sz="2806" i="1" dirty="0">
                <a:latin typeface="楷体" panose="02010609060101010101" pitchFamily="49" charset="-122"/>
                <a:ea typeface="楷体" panose="02010609060101010101" pitchFamily="49" charset="-122"/>
                <a:cs typeface="Times New Roman" panose="02020603050405020304" pitchFamily="18" charset="0"/>
              </a:rPr>
              <a:t>g </a:t>
            </a:r>
            <a:r>
              <a:rPr lang="en-US" altLang="zh-CN" sz="2806" dirty="0">
                <a:latin typeface="楷体" panose="02010609060101010101" pitchFamily="49" charset="-122"/>
                <a:ea typeface="楷体" panose="02010609060101010101" pitchFamily="49" charset="-122"/>
                <a:cs typeface="Times New Roman" panose="02020603050405020304" pitchFamily="18" charset="0"/>
              </a:rPr>
              <a:t>=    </a:t>
            </a:r>
            <a:r>
              <a:rPr lang="zh-CN" altLang="en-US" sz="2806" dirty="0">
                <a:latin typeface="楷体" panose="02010609060101010101" pitchFamily="49" charset="-122"/>
                <a:ea typeface="楷体" panose="02010609060101010101" pitchFamily="49" charset="-122"/>
                <a:cs typeface="Times New Roman" panose="02020603050405020304" pitchFamily="18" charset="0"/>
              </a:rPr>
              <a:t>          ，用</a:t>
            </a:r>
            <a:r>
              <a:rPr lang="en-US" altLang="zh-CN" sz="2806" dirty="0">
                <a:latin typeface="楷体" panose="02010609060101010101" pitchFamily="49" charset="-122"/>
                <a:ea typeface="楷体" panose="02010609060101010101" pitchFamily="49" charset="-122"/>
                <a:cs typeface="Times New Roman" panose="02020603050405020304" pitchFamily="18" charset="0"/>
              </a:rPr>
              <a:t>3×3</a:t>
            </a:r>
            <a:r>
              <a:rPr lang="zh-CN" altLang="en-US" sz="2806" dirty="0">
                <a:latin typeface="楷体" panose="02010609060101010101" pitchFamily="49" charset="-122"/>
                <a:ea typeface="楷体" panose="02010609060101010101" pitchFamily="49" charset="-122"/>
                <a:cs typeface="Times New Roman" panose="02020603050405020304" pitchFamily="18" charset="0"/>
              </a:rPr>
              <a:t>的</a:t>
            </a:r>
            <a:endParaRPr lang="en-US" altLang="zh-CN" sz="2806" dirty="0">
              <a:latin typeface="楷体" panose="02010609060101010101" pitchFamily="49" charset="-122"/>
              <a:ea typeface="楷体" panose="02010609060101010101" pitchFamily="49" charset="-122"/>
              <a:cs typeface="Times New Roman" panose="02020603050405020304" pitchFamily="18" charset="0"/>
            </a:endParaRPr>
          </a:p>
          <a:p>
            <a:pPr>
              <a:buClr>
                <a:srgbClr val="7030A0"/>
              </a:buClr>
              <a:buSzPct val="75000"/>
            </a:pPr>
            <a:endParaRPr lang="en-US" altLang="zh-CN" sz="2806" dirty="0">
              <a:latin typeface="楷体" panose="02010609060101010101" pitchFamily="49" charset="-122"/>
              <a:ea typeface="楷体" panose="02010609060101010101" pitchFamily="49" charset="-122"/>
              <a:cs typeface="Times New Roman" panose="02020603050405020304" pitchFamily="18" charset="0"/>
            </a:endParaRPr>
          </a:p>
          <a:p>
            <a:pPr>
              <a:buClr>
                <a:srgbClr val="7030A0"/>
              </a:buClr>
              <a:buSzPct val="75000"/>
            </a:pPr>
            <a:endParaRPr lang="en-US" altLang="zh-CN" sz="2806" dirty="0">
              <a:latin typeface="楷体" panose="02010609060101010101" pitchFamily="49" charset="-122"/>
              <a:ea typeface="楷体" panose="02010609060101010101" pitchFamily="49" charset="-122"/>
              <a:cs typeface="Times New Roman" panose="02020603050405020304" pitchFamily="18" charset="0"/>
            </a:endParaRPr>
          </a:p>
          <a:p>
            <a:pPr>
              <a:buClr>
                <a:srgbClr val="7030A0"/>
              </a:buClr>
              <a:buSzPct val="75000"/>
            </a:pPr>
            <a:endParaRPr lang="en-US" altLang="zh-CN" sz="2806" dirty="0">
              <a:latin typeface="楷体" panose="02010609060101010101" pitchFamily="49" charset="-122"/>
              <a:ea typeface="楷体" panose="02010609060101010101" pitchFamily="49" charset="-122"/>
              <a:cs typeface="Times New Roman" panose="02020603050405020304" pitchFamily="18" charset="0"/>
            </a:endParaRPr>
          </a:p>
          <a:p>
            <a:pPr>
              <a:buClr>
                <a:srgbClr val="7030A0"/>
              </a:buClr>
              <a:buSzPct val="75000"/>
            </a:pPr>
            <a:r>
              <a:rPr lang="zh-CN" altLang="en-US" sz="2806" dirty="0">
                <a:latin typeface="楷体" panose="02010609060101010101" pitchFamily="49" charset="-122"/>
                <a:ea typeface="楷体" panose="02010609060101010101" pitchFamily="49" charset="-122"/>
                <a:cs typeface="Times New Roman" panose="02020603050405020304" pitchFamily="18" charset="0"/>
              </a:rPr>
              <a:t>简单均值滤波器进行滤波（不处理边缘像素）。</a:t>
            </a:r>
          </a:p>
        </p:txBody>
      </p:sp>
      <p:graphicFrame>
        <p:nvGraphicFramePr>
          <p:cNvPr id="4" name="对象 3"/>
          <p:cNvGraphicFramePr>
            <a:graphicFrameLocks noChangeAspect="1"/>
          </p:cNvGraphicFramePr>
          <p:nvPr>
            <p:extLst/>
          </p:nvPr>
        </p:nvGraphicFramePr>
        <p:xfrm>
          <a:off x="5626025" y="2602407"/>
          <a:ext cx="2419637" cy="2456083"/>
        </p:xfrm>
        <a:graphic>
          <a:graphicData uri="http://schemas.openxmlformats.org/presentationml/2006/ole">
            <mc:AlternateContent xmlns:mc="http://schemas.openxmlformats.org/markup-compatibility/2006">
              <mc:Choice xmlns:v="urn:schemas-microsoft-com:vml" Requires="v">
                <p:oleObj spid="_x0000_s27656" name="Equation" r:id="rId3" imgW="1002960" imgH="1015920" progId="Equation.DSMT4">
                  <p:embed/>
                </p:oleObj>
              </mc:Choice>
              <mc:Fallback>
                <p:oleObj name="Equation" r:id="rId3" imgW="1002960" imgH="1015920" progId="Equation.DSMT4">
                  <p:embed/>
                  <p:pic>
                    <p:nvPicPr>
                      <p:cNvPr id="4" name="对象 3"/>
                      <p:cNvPicPr>
                        <a:picLocks noChangeAspect="1" noChangeArrowheads="1"/>
                      </p:cNvPicPr>
                      <p:nvPr/>
                    </p:nvPicPr>
                    <p:blipFill>
                      <a:blip r:embed="rId4"/>
                      <a:srcRect/>
                      <a:stretch>
                        <a:fillRect/>
                      </a:stretch>
                    </p:blipFill>
                    <p:spPr bwMode="auto">
                      <a:xfrm>
                        <a:off x="5626025" y="2602407"/>
                        <a:ext cx="2419637" cy="2456083"/>
                      </a:xfrm>
                      <a:prstGeom prst="rect">
                        <a:avLst/>
                      </a:prstGeom>
                      <a:noFill/>
                    </p:spPr>
                  </p:pic>
                </p:oleObj>
              </mc:Fallback>
            </mc:AlternateContent>
          </a:graphicData>
        </a:graphic>
      </p:graphicFrame>
      <p:sp>
        <p:nvSpPr>
          <p:cNvPr id="14"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计算、思考</a:t>
            </a:r>
          </a:p>
        </p:txBody>
      </p:sp>
    </p:spTree>
    <p:extLst>
      <p:ext uri="{BB962C8B-B14F-4D97-AF65-F5344CB8AC3E}">
        <p14:creationId xmlns:p14="http://schemas.microsoft.com/office/powerpoint/2010/main" val="4159232123"/>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86</a:t>
            </a:fld>
            <a:endParaRPr lang="en-US" altLang="zh-CN"/>
          </a:p>
        </p:txBody>
      </p:sp>
      <p:sp>
        <p:nvSpPr>
          <p:cNvPr id="11" name="矩形 10"/>
          <p:cNvSpPr/>
          <p:nvPr/>
        </p:nvSpPr>
        <p:spPr>
          <a:xfrm>
            <a:off x="1963034" y="1301817"/>
            <a:ext cx="8247361" cy="955903"/>
          </a:xfrm>
          <a:prstGeom prst="rect">
            <a:avLst/>
          </a:prstGeom>
        </p:spPr>
        <p:txBody>
          <a:bodyPr wrap="square">
            <a:spAutoFit/>
          </a:bodyPr>
          <a:lstStyle/>
          <a:p>
            <a:pPr marL="437369" indent="-437369">
              <a:buClr>
                <a:srgbClr val="7030A0"/>
              </a:buClr>
              <a:buSzPct val="75000"/>
              <a:buFont typeface="Wingdings" panose="05000000000000000000" pitchFamily="2" charset="2"/>
              <a:buChar char="n"/>
            </a:pPr>
            <a:r>
              <a:rPr lang="en-US" altLang="zh-CN" sz="2806" dirty="0">
                <a:latin typeface="楷体" panose="02010609060101010101" pitchFamily="49" charset="-122"/>
                <a:ea typeface="楷体" panose="02010609060101010101" pitchFamily="49" charset="-122"/>
                <a:cs typeface="Times New Roman" panose="02020603050405020304" pitchFamily="18" charset="0"/>
              </a:rPr>
              <a:t>6.3</a:t>
            </a:r>
            <a:r>
              <a:rPr lang="zh-CN" altLang="en-US" sz="2806" dirty="0">
                <a:latin typeface="楷体" panose="02010609060101010101" pitchFamily="49" charset="-122"/>
                <a:ea typeface="楷体" panose="02010609060101010101" pitchFamily="49" charset="-122"/>
                <a:cs typeface="Times New Roman" panose="02020603050405020304" pitchFamily="18" charset="0"/>
              </a:rPr>
              <a:t>利用例</a:t>
            </a:r>
            <a:r>
              <a:rPr lang="en-US" altLang="zh-CN" sz="2806" dirty="0">
                <a:latin typeface="楷体" panose="02010609060101010101" pitchFamily="49" charset="-122"/>
                <a:ea typeface="楷体" panose="02010609060101010101" pitchFamily="49" charset="-122"/>
                <a:cs typeface="Times New Roman" panose="02020603050405020304" pitchFamily="18" charset="0"/>
              </a:rPr>
              <a:t>6.2</a:t>
            </a:r>
            <a:r>
              <a:rPr lang="zh-CN" altLang="en-US" sz="2806" dirty="0">
                <a:latin typeface="楷体" panose="02010609060101010101" pitchFamily="49" charset="-122"/>
                <a:ea typeface="楷体" panose="02010609060101010101" pitchFamily="49" charset="-122"/>
                <a:cs typeface="Times New Roman" panose="02020603050405020304" pitchFamily="18" charset="0"/>
              </a:rPr>
              <a:t>中图像 ，分别用</a:t>
            </a:r>
            <a:r>
              <a:rPr lang="zh-CN" altLang="en-US" sz="2806"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6"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6" dirty="0">
                <a:latin typeface="楷体" panose="02010609060101010101" pitchFamily="49" charset="-122"/>
                <a:ea typeface="楷体" panose="02010609060101010101" pitchFamily="49" charset="-122"/>
                <a:cs typeface="Times New Roman" panose="02020603050405020304" pitchFamily="18" charset="0"/>
              </a:rPr>
              <a:t>0.8</a:t>
            </a:r>
            <a:r>
              <a:rPr lang="zh-CN" altLang="en-US" sz="2806" dirty="0">
                <a:latin typeface="楷体" panose="02010609060101010101" pitchFamily="49" charset="-122"/>
                <a:ea typeface="楷体" panose="02010609060101010101" pitchFamily="49" charset="-122"/>
                <a:cs typeface="Times New Roman" panose="02020603050405020304" pitchFamily="18" charset="0"/>
              </a:rPr>
              <a:t>、</a:t>
            </a:r>
            <a:r>
              <a:rPr lang="zh-CN" altLang="en-US" sz="2806"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6"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6" dirty="0">
                <a:latin typeface="楷体" panose="02010609060101010101" pitchFamily="49" charset="-122"/>
                <a:ea typeface="楷体" panose="02010609060101010101" pitchFamily="49" charset="-122"/>
                <a:cs typeface="Times New Roman" panose="02020603050405020304" pitchFamily="18" charset="0"/>
              </a:rPr>
              <a:t>1</a:t>
            </a:r>
            <a:r>
              <a:rPr lang="zh-CN" altLang="en-US" sz="2806" dirty="0">
                <a:latin typeface="楷体" panose="02010609060101010101" pitchFamily="49" charset="-122"/>
                <a:ea typeface="楷体" panose="02010609060101010101" pitchFamily="49" charset="-122"/>
                <a:cs typeface="Times New Roman" panose="02020603050405020304" pitchFamily="18" charset="0"/>
              </a:rPr>
              <a:t>的</a:t>
            </a:r>
            <a:r>
              <a:rPr lang="en-US" altLang="zh-CN" sz="2806" dirty="0">
                <a:latin typeface="楷体" panose="02010609060101010101" pitchFamily="49" charset="-122"/>
                <a:ea typeface="楷体" panose="02010609060101010101" pitchFamily="49" charset="-122"/>
                <a:cs typeface="Times New Roman" panose="02020603050405020304" pitchFamily="18" charset="0"/>
              </a:rPr>
              <a:t>3×3</a:t>
            </a:r>
            <a:r>
              <a:rPr lang="zh-CN" altLang="en-US" sz="2806" dirty="0">
                <a:latin typeface="楷体" panose="02010609060101010101" pitchFamily="49" charset="-122"/>
                <a:ea typeface="楷体" panose="02010609060101010101" pitchFamily="49" charset="-122"/>
                <a:cs typeface="Times New Roman" panose="02020603050405020304" pitchFamily="18" charset="0"/>
              </a:rPr>
              <a:t>的高斯模板进行滤波（不处理边缘像素）。</a:t>
            </a:r>
          </a:p>
        </p:txBody>
      </p:sp>
      <p:sp>
        <p:nvSpPr>
          <p:cNvPr id="12" name="矩形 11"/>
          <p:cNvSpPr/>
          <p:nvPr/>
        </p:nvSpPr>
        <p:spPr>
          <a:xfrm>
            <a:off x="2001559" y="3217677"/>
            <a:ext cx="2601353" cy="524118"/>
          </a:xfrm>
          <a:prstGeom prst="rect">
            <a:avLst/>
          </a:prstGeom>
        </p:spPr>
        <p:txBody>
          <a:bodyPr wrap="none">
            <a:spAutoFit/>
          </a:bodyPr>
          <a:lstStyle/>
          <a:p>
            <a:pPr marL="437369" indent="-437369">
              <a:buClr>
                <a:srgbClr val="7030A0"/>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6.4</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已知图像</a:t>
            </a:r>
            <a:endParaRPr lang="zh-CN" altLang="en-US" sz="2806"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14" name="对象 13"/>
          <p:cNvGraphicFramePr>
            <a:graphicFrameLocks noChangeAspect="1"/>
          </p:cNvGraphicFramePr>
          <p:nvPr>
            <p:extLst/>
          </p:nvPr>
        </p:nvGraphicFramePr>
        <p:xfrm>
          <a:off x="4672182" y="2295066"/>
          <a:ext cx="2981014" cy="2447101"/>
        </p:xfrm>
        <a:graphic>
          <a:graphicData uri="http://schemas.openxmlformats.org/presentationml/2006/ole">
            <mc:AlternateContent xmlns:mc="http://schemas.openxmlformats.org/markup-compatibility/2006">
              <mc:Choice xmlns:v="urn:schemas-microsoft-com:vml" Requires="v">
                <p:oleObj spid="_x0000_s28680" name="Equation" r:id="rId3" imgW="1485720" imgH="1218960" progId="Equation.DSMT4">
                  <p:embed/>
                </p:oleObj>
              </mc:Choice>
              <mc:Fallback>
                <p:oleObj name="Equation" r:id="rId3" imgW="1485720" imgH="1218960" progId="Equation.DSMT4">
                  <p:embed/>
                  <p:pic>
                    <p:nvPicPr>
                      <p:cNvPr id="14" name="对象 13"/>
                      <p:cNvPicPr>
                        <a:picLocks noChangeAspect="1" noChangeArrowheads="1"/>
                      </p:cNvPicPr>
                      <p:nvPr/>
                    </p:nvPicPr>
                    <p:blipFill>
                      <a:blip r:embed="rId4"/>
                      <a:srcRect/>
                      <a:stretch>
                        <a:fillRect/>
                      </a:stretch>
                    </p:blipFill>
                    <p:spPr bwMode="auto">
                      <a:xfrm>
                        <a:off x="4672182" y="2295066"/>
                        <a:ext cx="2981014" cy="2447101"/>
                      </a:xfrm>
                      <a:prstGeom prst="rect">
                        <a:avLst/>
                      </a:prstGeom>
                      <a:noFill/>
                    </p:spPr>
                  </p:pic>
                </p:oleObj>
              </mc:Fallback>
            </mc:AlternateContent>
          </a:graphicData>
        </a:graphic>
      </p:graphicFrame>
      <p:sp>
        <p:nvSpPr>
          <p:cNvPr id="15" name="矩形 14"/>
          <p:cNvSpPr/>
          <p:nvPr/>
        </p:nvSpPr>
        <p:spPr>
          <a:xfrm>
            <a:off x="2093445" y="4701724"/>
            <a:ext cx="8227364" cy="1819472"/>
          </a:xfrm>
          <a:prstGeom prst="rect">
            <a:avLst/>
          </a:prstGeom>
        </p:spPr>
        <p:txBody>
          <a:bodyPr wrap="square">
            <a:spAutoFit/>
          </a:bodyPr>
          <a:lstStyle/>
          <a:p>
            <a:pPr algn="just"/>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1</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）试求出中值滤波结果（不处理边缘像素），注意选择邻域；</a:t>
            </a:r>
          </a:p>
          <a:p>
            <a:pPr algn="just"/>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2</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）从（</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1</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）的结果举例说明中值滤波器特别适合处理哪种类型的噪声。</a:t>
            </a:r>
          </a:p>
        </p:txBody>
      </p:sp>
      <p:sp>
        <p:nvSpPr>
          <p:cNvPr id="16"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计算、思考</a:t>
            </a:r>
          </a:p>
        </p:txBody>
      </p:sp>
    </p:spTree>
    <p:extLst>
      <p:ext uri="{BB962C8B-B14F-4D97-AF65-F5344CB8AC3E}">
        <p14:creationId xmlns:p14="http://schemas.microsoft.com/office/powerpoint/2010/main" val="35498271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87</a:t>
            </a:fld>
            <a:endParaRPr lang="en-US" altLang="zh-CN"/>
          </a:p>
        </p:txBody>
      </p:sp>
      <p:sp>
        <p:nvSpPr>
          <p:cNvPr id="11" name="矩形 10"/>
          <p:cNvSpPr/>
          <p:nvPr/>
        </p:nvSpPr>
        <p:spPr>
          <a:xfrm>
            <a:off x="2008957" y="1546205"/>
            <a:ext cx="7853173" cy="3576492"/>
          </a:xfrm>
          <a:prstGeom prst="rect">
            <a:avLst/>
          </a:prstGeom>
        </p:spPr>
        <p:txBody>
          <a:bodyPr wrap="square">
            <a:spAutoFit/>
          </a:bodyPr>
          <a:lstStyle/>
          <a:p>
            <a:pPr marL="437369" indent="-437369" algn="just">
              <a:spcBef>
                <a:spcPts val="638"/>
              </a:spcBef>
              <a:spcAft>
                <a:spcPts val="638"/>
              </a:spcAft>
              <a:buClr>
                <a:srgbClr val="7030A0"/>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6.5</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设计均值滤波改进算法，减弱边界模糊现象，并编写程序验证。</a:t>
            </a:r>
          </a:p>
          <a:p>
            <a:pPr marL="437369" indent="-437369" algn="just">
              <a:spcBef>
                <a:spcPts val="638"/>
              </a:spcBef>
              <a:spcAft>
                <a:spcPts val="638"/>
              </a:spcAft>
              <a:buClr>
                <a:srgbClr val="7030A0"/>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6.6</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编写程序实现对一幅真彩色图像的双边滤波。</a:t>
            </a:r>
          </a:p>
          <a:p>
            <a:pPr marL="437369" indent="-437369" algn="just">
              <a:spcBef>
                <a:spcPts val="638"/>
              </a:spcBef>
              <a:spcAft>
                <a:spcPts val="638"/>
              </a:spcAft>
              <a:buClr>
                <a:srgbClr val="7030A0"/>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6.7</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编写程序实现基于模糊技术的平滑滤波。</a:t>
            </a:r>
          </a:p>
          <a:p>
            <a:pPr marL="437369" indent="-437369" algn="just">
              <a:spcBef>
                <a:spcPts val="638"/>
              </a:spcBef>
              <a:spcAft>
                <a:spcPts val="638"/>
              </a:spcAft>
              <a:buClr>
                <a:srgbClr val="7030A0"/>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6.8</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编写程序实现基于各向异性的偏微分方程的平滑滤波。</a:t>
            </a:r>
          </a:p>
        </p:txBody>
      </p:sp>
      <p:sp>
        <p:nvSpPr>
          <p:cNvPr id="12"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defTabSz="717550" eaLnBrk="0" hangingPunct="0">
              <a:defRPr kumimoji="1" sz="2400" b="1">
                <a:solidFill>
                  <a:schemeClr val="tx1"/>
                </a:solidFill>
                <a:latin typeface="Times New Roman" pitchFamily="18" charset="0"/>
                <a:ea typeface="宋体" pitchFamily="2" charset="-122"/>
              </a:defRPr>
            </a:lvl1pPr>
            <a:lvl2pPr marL="742950" indent="-285750" defTabSz="717550" eaLnBrk="0" hangingPunct="0">
              <a:defRPr kumimoji="1" sz="2400" b="1">
                <a:solidFill>
                  <a:schemeClr val="tx1"/>
                </a:solidFill>
                <a:latin typeface="Times New Roman" pitchFamily="18" charset="0"/>
                <a:ea typeface="宋体" pitchFamily="2" charset="-122"/>
              </a:defRPr>
            </a:lvl2pPr>
            <a:lvl3pPr marL="1143000" indent="-228600" defTabSz="717550" eaLnBrk="0" hangingPunct="0">
              <a:defRPr kumimoji="1" sz="2400" b="1">
                <a:solidFill>
                  <a:schemeClr val="tx1"/>
                </a:solidFill>
                <a:latin typeface="Times New Roman" pitchFamily="18" charset="0"/>
                <a:ea typeface="宋体" pitchFamily="2" charset="-122"/>
              </a:defRPr>
            </a:lvl3pPr>
            <a:lvl4pPr marL="1600200" indent="-228600" defTabSz="717550" eaLnBrk="0" hangingPunct="0">
              <a:defRPr kumimoji="1" sz="2400" b="1">
                <a:solidFill>
                  <a:schemeClr val="tx1"/>
                </a:solidFill>
                <a:latin typeface="Times New Roman" pitchFamily="18" charset="0"/>
                <a:ea typeface="宋体" pitchFamily="2" charset="-122"/>
              </a:defRPr>
            </a:lvl4pPr>
            <a:lvl5pPr marL="2057400" indent="-228600" defTabSz="717550" eaLnBrk="0" hangingPunct="0">
              <a:defRPr kumimoji="1" sz="2400" b="1">
                <a:solidFill>
                  <a:schemeClr val="tx1"/>
                </a:solidFill>
                <a:latin typeface="Times New Roman" pitchFamily="18" charset="0"/>
                <a:ea typeface="宋体" pitchFamily="2" charset="-122"/>
              </a:defRPr>
            </a:lvl5pPr>
            <a:lvl6pPr marL="25146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编程实践</a:t>
            </a:r>
          </a:p>
        </p:txBody>
      </p:sp>
    </p:spTree>
    <p:extLst>
      <p:ext uri="{BB962C8B-B14F-4D97-AF65-F5344CB8AC3E}">
        <p14:creationId xmlns:p14="http://schemas.microsoft.com/office/powerpoint/2010/main" val="7592429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a:t>
            </a:fld>
            <a:endParaRPr lang="en-US" altLang="zh-CN"/>
          </a:p>
        </p:txBody>
      </p:sp>
      <p:sp>
        <p:nvSpPr>
          <p:cNvPr id="3" name="Rectangle 2"/>
          <p:cNvSpPr txBox="1">
            <a:spLocks noChangeArrowheads="1"/>
          </p:cNvSpPr>
          <p:nvPr/>
        </p:nvSpPr>
        <p:spPr bwMode="auto">
          <a:xfrm>
            <a:off x="1963382" y="305746"/>
            <a:ext cx="472960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6.1.2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图像噪声的数学模型</a:t>
            </a:r>
          </a:p>
        </p:txBody>
      </p:sp>
      <p:sp>
        <p:nvSpPr>
          <p:cNvPr id="4" name="Rectangle 2"/>
          <p:cNvSpPr txBox="1">
            <a:spLocks noChangeArrowheads="1"/>
          </p:cNvSpPr>
          <p:nvPr/>
        </p:nvSpPr>
        <p:spPr bwMode="auto">
          <a:xfrm>
            <a:off x="7841030" y="933434"/>
            <a:ext cx="2521224"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图像中的噪声</a:t>
            </a:r>
          </a:p>
        </p:txBody>
      </p:sp>
      <p:sp>
        <p:nvSpPr>
          <p:cNvPr id="5" name="Text Box 5"/>
          <p:cNvSpPr txBox="1">
            <a:spLocks noChangeArrowheads="1"/>
          </p:cNvSpPr>
          <p:nvPr/>
        </p:nvSpPr>
        <p:spPr bwMode="auto">
          <a:xfrm>
            <a:off x="2024142" y="2430398"/>
            <a:ext cx="8137082" cy="257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marL="437369" lvl="1" indent="-437369" algn="just" eaLnBrk="1" hangingPunct="1">
              <a:spcBef>
                <a:spcPts val="510"/>
              </a:spcBef>
              <a:spcAft>
                <a:spcPts val="510"/>
              </a:spcAft>
              <a:buClr>
                <a:srgbClr val="7030A0"/>
              </a:buClr>
              <a:buSzPct val="75000"/>
              <a:buFont typeface="Wingdings" panose="05000000000000000000" pitchFamily="2" charset="2"/>
              <a:buChar char="p"/>
            </a:pPr>
            <a:r>
              <a:rPr lang="zh-CN" altLang="en-US"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椒盐噪声</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：噪声幅值基本相同，出现位置随机。</a:t>
            </a:r>
          </a:p>
          <a:p>
            <a:pPr indent="-437369">
              <a:spcBef>
                <a:spcPts val="510"/>
              </a:spcBef>
              <a:spcAft>
                <a:spcPts val="510"/>
              </a:spcAft>
              <a:buClr>
                <a:srgbClr val="7030A0"/>
              </a:buClr>
              <a:buSzPct val="75000"/>
              <a:buFont typeface="Wingdings" panose="05000000000000000000" pitchFamily="2" charset="2"/>
              <a:buChar char="p"/>
            </a:pPr>
            <a:r>
              <a:rPr lang="zh-CN" altLang="en-US"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高斯噪声</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：噪声</a:t>
            </a:r>
            <a:r>
              <a:rPr lang="zh-CN"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出现位置是分布在每一像素</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b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点上，幅度值是随机的，分布近似符合高斯</a:t>
            </a: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b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正态特性</a:t>
            </a: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Text Box 12"/>
          <p:cNvSpPr txBox="1">
            <a:spLocks noChangeArrowheads="1"/>
          </p:cNvSpPr>
          <p:nvPr/>
        </p:nvSpPr>
        <p:spPr bwMode="auto">
          <a:xfrm>
            <a:off x="2024142" y="1585928"/>
            <a:ext cx="8247014"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600" b="1">
                <a:solidFill>
                  <a:srgbClr val="660066"/>
                </a:solidFill>
                <a:latin typeface="Arial" panose="020B0604020202020204" pitchFamily="34" charset="0"/>
                <a:ea typeface="宋体" panose="02010600030101010101" pitchFamily="2" charset="-122"/>
              </a:defRPr>
            </a:lvl1pPr>
            <a:lvl2pPr marL="742950" indent="-285750" eaLnBrk="0" hangingPunct="0">
              <a:defRPr kumimoji="1" sz="3600" b="1">
                <a:solidFill>
                  <a:srgbClr val="660066"/>
                </a:solidFill>
                <a:latin typeface="Arial" panose="020B0604020202020204" pitchFamily="34" charset="0"/>
                <a:ea typeface="宋体" panose="02010600030101010101" pitchFamily="2" charset="-122"/>
              </a:defRPr>
            </a:lvl2pPr>
            <a:lvl3pPr marL="1143000" indent="-228600" eaLnBrk="0" hangingPunct="0">
              <a:defRPr kumimoji="1" sz="3600" b="1">
                <a:solidFill>
                  <a:srgbClr val="660066"/>
                </a:solidFill>
                <a:latin typeface="Arial" panose="020B0604020202020204" pitchFamily="34" charset="0"/>
                <a:ea typeface="宋体" panose="02010600030101010101" pitchFamily="2" charset="-122"/>
              </a:defRPr>
            </a:lvl3pPr>
            <a:lvl4pPr marL="1600200" indent="-228600" eaLnBrk="0" hangingPunct="0">
              <a:defRPr kumimoji="1" sz="3600" b="1">
                <a:solidFill>
                  <a:srgbClr val="660066"/>
                </a:solidFill>
                <a:latin typeface="Arial" panose="020B0604020202020204" pitchFamily="34" charset="0"/>
                <a:ea typeface="宋体" panose="02010600030101010101" pitchFamily="2" charset="-122"/>
              </a:defRPr>
            </a:lvl4pPr>
            <a:lvl5pPr marL="2057400" indent="-228600" eaLnBrk="0" hangingPunct="0">
              <a:defRPr kumimoji="1" sz="3600" b="1">
                <a:solidFill>
                  <a:srgbClr val="660066"/>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600" b="1">
                <a:solidFill>
                  <a:srgbClr val="660066"/>
                </a:solidFill>
                <a:latin typeface="Arial" panose="020B0604020202020204" pitchFamily="34" charset="0"/>
                <a:ea typeface="宋体" panose="02010600030101010101" pitchFamily="2" charset="-122"/>
              </a:defRPr>
            </a:lvl9pPr>
          </a:lstStyle>
          <a:p>
            <a:pPr eaLnBrk="1" hangingPunct="1">
              <a:spcBef>
                <a:spcPct val="50000"/>
              </a:spcBef>
              <a:buSzPct val="85000"/>
            </a:pPr>
            <a:r>
              <a:rPr lang="zh-CN" altLang="en-US" sz="306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可看出，高斯噪声和椒盐噪声不同分布特性</a:t>
            </a:r>
          </a:p>
        </p:txBody>
      </p:sp>
    </p:spTree>
    <p:extLst>
      <p:ext uri="{BB962C8B-B14F-4D97-AF65-F5344CB8AC3E}">
        <p14:creationId xmlns:p14="http://schemas.microsoft.com/office/powerpoint/2010/main" val="1643729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4190</Words>
  <Application>Microsoft Office PowerPoint</Application>
  <PresentationFormat>宽屏</PresentationFormat>
  <Paragraphs>795</Paragraphs>
  <Slides>87</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87</vt:i4>
      </vt:variant>
    </vt:vector>
  </HeadingPairs>
  <TitlesOfParts>
    <vt:vector size="104" baseType="lpstr">
      <vt:lpstr>等线</vt:lpstr>
      <vt:lpstr>等线 Light</vt:lpstr>
      <vt:lpstr>黑体</vt:lpstr>
      <vt:lpstr>华文新魏</vt:lpstr>
      <vt:lpstr>楷体</vt:lpstr>
      <vt:lpstr>隶书</vt:lpstr>
      <vt:lpstr>宋体</vt:lpstr>
      <vt:lpstr>微软雅黑</vt:lpstr>
      <vt:lpstr>Arial</vt:lpstr>
      <vt:lpstr>Cambria Math</vt:lpstr>
      <vt:lpstr>Euclid Symbol</vt:lpstr>
      <vt:lpstr>Symbol</vt:lpstr>
      <vt:lpstr>Times New Roman</vt:lpstr>
      <vt:lpstr>Wingdings</vt:lpstr>
      <vt:lpstr>Office 主题​​</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limin</dc:creator>
  <cp:lastModifiedBy>limin</cp:lastModifiedBy>
  <cp:revision>11</cp:revision>
  <dcterms:created xsi:type="dcterms:W3CDTF">2021-04-11T12:54:04Z</dcterms:created>
  <dcterms:modified xsi:type="dcterms:W3CDTF">2021-04-19T00:22:30Z</dcterms:modified>
</cp:coreProperties>
</file>